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5"/>
  </p:notesMasterIdLst>
  <p:handoutMasterIdLst>
    <p:handoutMasterId r:id="rId26"/>
  </p:handoutMasterIdLst>
  <p:sldIdLst>
    <p:sldId id="1192" r:id="rId5"/>
    <p:sldId id="359" r:id="rId6"/>
    <p:sldId id="1216" r:id="rId7"/>
    <p:sldId id="1215" r:id="rId8"/>
    <p:sldId id="357" r:id="rId9"/>
    <p:sldId id="1193" r:id="rId10"/>
    <p:sldId id="1210" r:id="rId11"/>
    <p:sldId id="1194" r:id="rId12"/>
    <p:sldId id="1198" r:id="rId13"/>
    <p:sldId id="1206" r:id="rId14"/>
    <p:sldId id="1195" r:id="rId15"/>
    <p:sldId id="1203" r:id="rId16"/>
    <p:sldId id="1204" r:id="rId17"/>
    <p:sldId id="1212" r:id="rId18"/>
    <p:sldId id="1205" r:id="rId19"/>
    <p:sldId id="1207" r:id="rId20"/>
    <p:sldId id="1211" r:id="rId21"/>
    <p:sldId id="1209" r:id="rId22"/>
    <p:sldId id="1213" r:id="rId23"/>
    <p:sldId id="1214" r:id="rId2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Heeney" initials="BH" lastIdx="1" clrIdx="0">
    <p:extLst>
      <p:ext uri="{19B8F6BF-5375-455C-9EA6-DF929625EA0E}">
        <p15:presenceInfo xmlns:p15="http://schemas.microsoft.com/office/powerpoint/2012/main" xmlns="" userId="S-1-5-21-915924821-2374777179-3682063138-23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56F81"/>
    <a:srgbClr val="32434F"/>
    <a:srgbClr val="537084"/>
    <a:srgbClr val="7BD8E8"/>
    <a:srgbClr val="C3B600"/>
    <a:srgbClr val="080808"/>
    <a:srgbClr val="669900"/>
    <a:srgbClr val="336600"/>
    <a:srgbClr val="1A18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96" autoAdjust="0"/>
  </p:normalViewPr>
  <p:slideViewPr>
    <p:cSldViewPr snapToGrid="0" snapToObjects="1">
      <p:cViewPr>
        <p:scale>
          <a:sx n="148" d="100"/>
          <a:sy n="148" d="100"/>
        </p:scale>
        <p:origin x="-87" y="-1261"/>
      </p:cViewPr>
      <p:guideLst>
        <p:guide orient="horz" pos="1620"/>
        <p:guide pos="2880"/>
      </p:guideLst>
    </p:cSldViewPr>
  </p:slideViewPr>
  <p:notesTextViewPr>
    <p:cViewPr>
      <p:scale>
        <a:sx n="3" d="2"/>
        <a:sy n="3" d="2"/>
      </p:scale>
      <p:origin x="0" y="0"/>
    </p:cViewPr>
  </p:notesTextViewPr>
  <p:notesViewPr>
    <p:cSldViewPr snapToGrid="0" snapToObjects="1">
      <p:cViewPr varScale="1">
        <p:scale>
          <a:sx n="82" d="100"/>
          <a:sy n="82" d="100"/>
        </p:scale>
        <p:origin x="395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9" tIns="46585" rIns="93169" bIns="46585" rtlCol="0"/>
          <a:lstStyle>
            <a:lvl1pPr algn="r">
              <a:defRPr sz="1200"/>
            </a:lvl1pPr>
          </a:lstStyle>
          <a:p>
            <a:fld id="{96EB02EC-44DE-CE44-984A-3A7E02808662}" type="datetimeFigureOut">
              <a:rPr lang="en-US" smtClean="0"/>
              <a:t>2/12/2019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9" tIns="46585" rIns="93169" bIns="46585" rtlCol="0" anchor="b"/>
          <a:lstStyle>
            <a:lvl1pPr algn="r">
              <a:defRPr sz="1200"/>
            </a:lvl1pPr>
          </a:lstStyle>
          <a:p>
            <a:fld id="{E8A29E8B-94B9-9246-A085-B4CF7C28A3B6}" type="slidenum">
              <a:rPr lang="en-US" smtClean="0"/>
              <a:t>‹#›</a:t>
            </a:fld>
            <a:endParaRPr lang="en-US" dirty="0"/>
          </a:p>
        </p:txBody>
      </p:sp>
    </p:spTree>
    <p:extLst>
      <p:ext uri="{BB962C8B-B14F-4D97-AF65-F5344CB8AC3E}">
        <p14:creationId xmlns:p14="http://schemas.microsoft.com/office/powerpoint/2010/main" val="368535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9" tIns="46585" rIns="93169" bIns="46585" rtlCol="0"/>
          <a:lstStyle>
            <a:lvl1pPr algn="r">
              <a:defRPr sz="1200"/>
            </a:lvl1pPr>
          </a:lstStyle>
          <a:p>
            <a:fld id="{6EE362CF-AF37-4120-A7C1-C80D7C8534DD}" type="datetimeFigureOut">
              <a:rPr lang="en-US" smtClean="0"/>
              <a:t>2/12/2019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9" tIns="46585" rIns="93169" bIns="4658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69" tIns="46585" rIns="93169" bIns="46585" rtlCol="0" anchor="b"/>
          <a:lstStyle>
            <a:lvl1pPr algn="r">
              <a:defRPr sz="1200"/>
            </a:lvl1pPr>
          </a:lstStyle>
          <a:p>
            <a:fld id="{A777FE80-8D18-4F47-945D-F1318CD7AB2B}" type="slidenum">
              <a:rPr lang="en-US" smtClean="0"/>
              <a:t>‹#›</a:t>
            </a:fld>
            <a:endParaRPr lang="en-US" dirty="0"/>
          </a:p>
        </p:txBody>
      </p:sp>
    </p:spTree>
    <p:extLst>
      <p:ext uri="{BB962C8B-B14F-4D97-AF65-F5344CB8AC3E}">
        <p14:creationId xmlns:p14="http://schemas.microsoft.com/office/powerpoint/2010/main" val="37051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Cycle Plant</a:t>
            </a:r>
          </a:p>
          <a:p>
            <a:r>
              <a:rPr lang="en-CA" dirty="0"/>
              <a:t>2 GE LMS100 – 100MWs each</a:t>
            </a:r>
          </a:p>
          <a:p>
            <a:r>
              <a:rPr lang="en-CA" dirty="0"/>
              <a:t>1 GE LM6000 – 43MW</a:t>
            </a:r>
          </a:p>
          <a:p>
            <a:endParaRPr lang="en-CA" dirty="0"/>
          </a:p>
          <a:p>
            <a:r>
              <a:rPr lang="en-CA" dirty="0"/>
              <a:t>243 MW total</a:t>
            </a:r>
            <a:endParaRPr lang="en-US" dirty="0"/>
          </a:p>
        </p:txBody>
      </p:sp>
      <p:sp>
        <p:nvSpPr>
          <p:cNvPr id="4" name="Slide Number Placeholder 3"/>
          <p:cNvSpPr>
            <a:spLocks noGrp="1"/>
          </p:cNvSpPr>
          <p:nvPr>
            <p:ph type="sldNum" sz="quarter" idx="10"/>
          </p:nvPr>
        </p:nvSpPr>
        <p:spPr/>
        <p:txBody>
          <a:bodyPr/>
          <a:lstStyle/>
          <a:p>
            <a:fld id="{A777FE80-8D18-4F47-945D-F1318CD7AB2B}" type="slidenum">
              <a:rPr lang="en-US" smtClean="0"/>
              <a:t>2</a:t>
            </a:fld>
            <a:endParaRPr lang="en-US" dirty="0"/>
          </a:p>
        </p:txBody>
      </p:sp>
    </p:spTree>
    <p:extLst>
      <p:ext uri="{BB962C8B-B14F-4D97-AF65-F5344CB8AC3E}">
        <p14:creationId xmlns:p14="http://schemas.microsoft.com/office/powerpoint/2010/main" val="228324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Cycle Plant</a:t>
            </a:r>
          </a:p>
          <a:p>
            <a:r>
              <a:rPr lang="en-CA" dirty="0"/>
              <a:t>2 GE LMS100 – 100MWs each</a:t>
            </a:r>
          </a:p>
          <a:p>
            <a:r>
              <a:rPr lang="en-CA" dirty="0"/>
              <a:t>1 GE LM6000 – 43MW</a:t>
            </a:r>
          </a:p>
          <a:p>
            <a:endParaRPr lang="en-CA" dirty="0"/>
          </a:p>
          <a:p>
            <a:r>
              <a:rPr lang="en-CA" dirty="0"/>
              <a:t>243 MW total</a:t>
            </a:r>
            <a:endParaRPr lang="en-US" dirty="0"/>
          </a:p>
        </p:txBody>
      </p:sp>
      <p:sp>
        <p:nvSpPr>
          <p:cNvPr id="4" name="Slide Number Placeholder 3"/>
          <p:cNvSpPr>
            <a:spLocks noGrp="1"/>
          </p:cNvSpPr>
          <p:nvPr>
            <p:ph type="sldNum" sz="quarter" idx="10"/>
          </p:nvPr>
        </p:nvSpPr>
        <p:spPr/>
        <p:txBody>
          <a:bodyPr/>
          <a:lstStyle/>
          <a:p>
            <a:fld id="{A777FE80-8D18-4F47-945D-F1318CD7AB2B}" type="slidenum">
              <a:rPr lang="en-US" smtClean="0"/>
              <a:t>5</a:t>
            </a:fld>
            <a:endParaRPr lang="en-US" dirty="0"/>
          </a:p>
        </p:txBody>
      </p:sp>
    </p:spTree>
    <p:extLst>
      <p:ext uri="{BB962C8B-B14F-4D97-AF65-F5344CB8AC3E}">
        <p14:creationId xmlns:p14="http://schemas.microsoft.com/office/powerpoint/2010/main" val="168707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_bar+orange swoo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Picture Placeholder 2"/>
          <p:cNvSpPr>
            <a:spLocks noGrp="1"/>
          </p:cNvSpPr>
          <p:nvPr>
            <p:ph type="pic" idx="10"/>
          </p:nvPr>
        </p:nvSpPr>
        <p:spPr>
          <a:xfrm>
            <a:off x="0" y="1"/>
            <a:ext cx="9144000" cy="4114799"/>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2"/>
          <p:cNvSpPr txBox="1">
            <a:spLocks/>
          </p:cNvSpPr>
          <p:nvPr userDrawn="1"/>
        </p:nvSpPr>
        <p:spPr>
          <a:xfrm>
            <a:off x="6786880" y="471868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bg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t>capitalpower.com</a:t>
            </a:r>
          </a:p>
        </p:txBody>
      </p:sp>
      <p:pic>
        <p:nvPicPr>
          <p:cNvPr id="9" name="Picture 8" descr="Capital-Power_wh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46" y="4492752"/>
            <a:ext cx="1172853" cy="439820"/>
          </a:xfrm>
          <a:prstGeom prst="rect">
            <a:avLst/>
          </a:prstGeom>
        </p:spPr>
      </p:pic>
      <p:sp>
        <p:nvSpPr>
          <p:cNvPr id="2" name="Title 1"/>
          <p:cNvSpPr>
            <a:spLocks noGrp="1"/>
          </p:cNvSpPr>
          <p:nvPr>
            <p:ph type="ctrTitle"/>
          </p:nvPr>
        </p:nvSpPr>
        <p:spPr>
          <a:xfrm>
            <a:off x="488945" y="1310719"/>
            <a:ext cx="7290711" cy="685097"/>
          </a:xfrm>
        </p:spPr>
        <p:txBody>
          <a:bodyPr>
            <a:no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88946" y="2054831"/>
            <a:ext cx="6297934" cy="580419"/>
          </a:xfr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6539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_bar+green swoo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0"/>
          </p:nvPr>
        </p:nvSpPr>
        <p:spPr>
          <a:xfrm>
            <a:off x="0" y="1"/>
            <a:ext cx="9144000"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2"/>
          <p:cNvSpPr txBox="1">
            <a:spLocks/>
          </p:cNvSpPr>
          <p:nvPr userDrawn="1"/>
        </p:nvSpPr>
        <p:spPr>
          <a:xfrm>
            <a:off x="6786880" y="471868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bg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t>capitalpower.com</a:t>
            </a:r>
          </a:p>
        </p:txBody>
      </p:sp>
      <p:pic>
        <p:nvPicPr>
          <p:cNvPr id="9" name="Picture 8" descr="Capital-Power_wh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46" y="4492752"/>
            <a:ext cx="1172853" cy="439820"/>
          </a:xfrm>
          <a:prstGeom prst="rect">
            <a:avLst/>
          </a:prstGeom>
        </p:spPr>
      </p:pic>
      <p:sp>
        <p:nvSpPr>
          <p:cNvPr id="2" name="Title 1"/>
          <p:cNvSpPr>
            <a:spLocks noGrp="1"/>
          </p:cNvSpPr>
          <p:nvPr>
            <p:ph type="ctrTitle"/>
          </p:nvPr>
        </p:nvSpPr>
        <p:spPr>
          <a:xfrm>
            <a:off x="488946" y="1310719"/>
            <a:ext cx="7247168" cy="685097"/>
          </a:xfrm>
        </p:spPr>
        <p:txBody>
          <a:bodyPr>
            <a:noAutofit/>
          </a:bodyPr>
          <a:lstStyle>
            <a:lvl1pPr algn="l">
              <a:defRPr sz="4000">
                <a:solidFill>
                  <a:schemeClr val="bg1"/>
                </a:solidFill>
                <a:latin typeface="Helvetica"/>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488946" y="2054831"/>
            <a:ext cx="6297934" cy="580419"/>
          </a:xfrm>
        </p:spPr>
        <p:txBody>
          <a:bodyPr>
            <a:normAutofit/>
          </a:bodyPr>
          <a:lstStyle>
            <a:lvl1pPr marL="0" indent="0" algn="l">
              <a:buNone/>
              <a:defRPr sz="2400">
                <a:solidFill>
                  <a:schemeClr val="bg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xmlns="" id="{04BE7B61-113C-4BF9-B857-BD2DF44ABC46}"/>
              </a:ext>
            </a:extLst>
          </p:cNvPr>
          <p:cNvSpPr>
            <a:spLocks noGrp="1"/>
          </p:cNvSpPr>
          <p:nvPr>
            <p:ph type="sldNum" sz="quarter" idx="12"/>
          </p:nvPr>
        </p:nvSpPr>
        <p:spPr>
          <a:xfrm>
            <a:off x="6553200" y="4865505"/>
            <a:ext cx="2133600" cy="274637"/>
          </a:xfrm>
          <a:prstGeom prst="rect">
            <a:avLst/>
          </a:prstGeom>
        </p:spPr>
        <p:txBody>
          <a:bodyPr/>
          <a:lstStyle>
            <a:lvl1pPr>
              <a:defRPr sz="950">
                <a:solidFill>
                  <a:srgbClr val="FFFFFF"/>
                </a:solidFill>
                <a:latin typeface="Helvetica"/>
                <a:cs typeface="Helvetica"/>
              </a:defRPr>
            </a:lvl1pPr>
          </a:lstStyle>
          <a:p>
            <a:fld id="{C5A5B548-1C9A-2E47-9EC6-79C31F408CCC}" type="slidenum">
              <a:rPr lang="en-US" smtClean="0"/>
              <a:pPr/>
              <a:t>‹#›</a:t>
            </a:fld>
            <a:endParaRPr lang="en-US" dirty="0"/>
          </a:p>
        </p:txBody>
      </p:sp>
    </p:spTree>
    <p:extLst>
      <p:ext uri="{BB962C8B-B14F-4D97-AF65-F5344CB8AC3E}">
        <p14:creationId xmlns:p14="http://schemas.microsoft.com/office/powerpoint/2010/main" val="319942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_full picture">
    <p:bg>
      <p:bgRef idx="1001">
        <a:schemeClr val="bg1"/>
      </p:bgRef>
    </p:bg>
    <p:spTree>
      <p:nvGrpSpPr>
        <p:cNvPr id="1" name=""/>
        <p:cNvGrpSpPr/>
        <p:nvPr/>
      </p:nvGrpSpPr>
      <p:grpSpPr>
        <a:xfrm>
          <a:off x="0" y="0"/>
          <a:ext cx="0" cy="0"/>
          <a:chOff x="0" y="0"/>
          <a:chExt cx="0" cy="0"/>
        </a:xfrm>
      </p:grpSpPr>
      <p:sp>
        <p:nvSpPr>
          <p:cNvPr id="6" name="Picture Placeholder 2"/>
          <p:cNvSpPr>
            <a:spLocks noGrp="1"/>
          </p:cNvSpPr>
          <p:nvPr>
            <p:ph type="pic" idx="10"/>
          </p:nvPr>
        </p:nvSpPr>
        <p:spPr>
          <a:xfrm>
            <a:off x="0" y="1"/>
            <a:ext cx="9144000" cy="51480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ctrTitle"/>
          </p:nvPr>
        </p:nvSpPr>
        <p:spPr>
          <a:xfrm>
            <a:off x="488945" y="1310719"/>
            <a:ext cx="7254425" cy="685097"/>
          </a:xfrm>
        </p:spPr>
        <p:txBody>
          <a:bodyPr>
            <a:noAutofit/>
          </a:bodyPr>
          <a:lstStyle>
            <a:lvl1pPr algn="l">
              <a:defRPr sz="4000">
                <a:solidFill>
                  <a:schemeClr val="bg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88946" y="2054831"/>
            <a:ext cx="6297934" cy="580419"/>
          </a:xfrm>
        </p:spPr>
        <p:txBody>
          <a:bodyPr>
            <a:normAutofit/>
          </a:bodyPr>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356966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_bottom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6" y="0"/>
            <a:ext cx="8464897" cy="957943"/>
          </a:xfrm>
          <a:ln>
            <a:noFill/>
          </a:ln>
        </p:spPr>
        <p:txBody>
          <a:bodyPr anchor="t" anchorCtr="0">
            <a:normAutofit/>
          </a:bodyPr>
          <a:lstStyle>
            <a:lvl1pPr algn="l">
              <a:defRPr sz="28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239487" y="957943"/>
            <a:ext cx="8464898" cy="3369827"/>
          </a:xfrm>
        </p:spPr>
        <p:txBody>
          <a:bodyPr/>
          <a:lstStyle>
            <a:lvl1pPr marL="285750" indent="-285750">
              <a:buClr>
                <a:schemeClr val="accent6"/>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enter text</a:t>
            </a:r>
          </a:p>
          <a:p>
            <a:pPr lvl="1"/>
            <a:endParaRPr lang="en-CA" dirty="0"/>
          </a:p>
        </p:txBody>
      </p:sp>
      <p:sp>
        <p:nvSpPr>
          <p:cNvPr id="8" name="Date Placeholder 2"/>
          <p:cNvSpPr txBox="1">
            <a:spLocks/>
          </p:cNvSpPr>
          <p:nvPr userDrawn="1"/>
        </p:nvSpPr>
        <p:spPr>
          <a:xfrm>
            <a:off x="512518" y="4904155"/>
            <a:ext cx="2044505" cy="190500"/>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bg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50" dirty="0"/>
              <a:t>capitalpower.com</a:t>
            </a:r>
          </a:p>
        </p:txBody>
      </p:sp>
      <p:sp>
        <p:nvSpPr>
          <p:cNvPr id="5" name="Slide Number Placeholder 5"/>
          <p:cNvSpPr>
            <a:spLocks noGrp="1"/>
          </p:cNvSpPr>
          <p:nvPr>
            <p:ph type="sldNum" sz="quarter" idx="12"/>
          </p:nvPr>
        </p:nvSpPr>
        <p:spPr>
          <a:xfrm>
            <a:off x="6553200" y="4865505"/>
            <a:ext cx="2133600" cy="274637"/>
          </a:xfrm>
          <a:prstGeom prst="rect">
            <a:avLst/>
          </a:prstGeom>
        </p:spPr>
        <p:txBody>
          <a:bodyPr/>
          <a:lstStyle>
            <a:lvl1pPr>
              <a:defRPr sz="950">
                <a:solidFill>
                  <a:srgbClr val="FFFFFF"/>
                </a:solidFill>
                <a:latin typeface="Helvetica"/>
                <a:cs typeface="Helvetica"/>
              </a:defRPr>
            </a:lvl1pPr>
          </a:lstStyle>
          <a:p>
            <a:fld id="{C5A5B548-1C9A-2E47-9EC6-79C31F408CCC}" type="slidenum">
              <a:rPr lang="en-US" smtClean="0"/>
              <a:pPr/>
              <a:t>‹#›</a:t>
            </a:fld>
            <a:endParaRPr lang="en-US" dirty="0"/>
          </a:p>
        </p:txBody>
      </p:sp>
    </p:spTree>
    <p:extLst>
      <p:ext uri="{BB962C8B-B14F-4D97-AF65-F5344CB8AC3E}">
        <p14:creationId xmlns:p14="http://schemas.microsoft.com/office/powerpoint/2010/main" val="391247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_side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6" y="0"/>
            <a:ext cx="8464897" cy="979714"/>
          </a:xfrm>
          <a:ln>
            <a:noFill/>
          </a:ln>
        </p:spPr>
        <p:txBody>
          <a:bodyPr anchor="t" anchorCtr="0">
            <a:normAutofit/>
          </a:bodyPr>
          <a:lstStyle>
            <a:lvl1pPr algn="l">
              <a:defRPr sz="28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239487" y="979714"/>
            <a:ext cx="8464898" cy="3348056"/>
          </a:xfrm>
          <a:ln>
            <a:noFill/>
          </a:ln>
        </p:spPr>
        <p:txBody>
          <a:bodyPr/>
          <a:lstStyle>
            <a:lvl1pPr marL="285750" indent="-285750">
              <a:buClr>
                <a:schemeClr val="accent6"/>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enter text</a:t>
            </a:r>
          </a:p>
        </p:txBody>
      </p:sp>
      <p:sp>
        <p:nvSpPr>
          <p:cNvPr id="5" name="Date Placeholder 2"/>
          <p:cNvSpPr txBox="1">
            <a:spLocks/>
          </p:cNvSpPr>
          <p:nvPr userDrawn="1"/>
        </p:nvSpPr>
        <p:spPr>
          <a:xfrm>
            <a:off x="512518" y="4904155"/>
            <a:ext cx="2044505" cy="190500"/>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bg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50" dirty="0">
                <a:solidFill>
                  <a:schemeClr val="accent2"/>
                </a:solidFill>
              </a:rPr>
              <a:t>capitalpower.com</a:t>
            </a:r>
          </a:p>
        </p:txBody>
      </p:sp>
      <p:sp>
        <p:nvSpPr>
          <p:cNvPr id="6" name="Slide Number Placeholder 5"/>
          <p:cNvSpPr>
            <a:spLocks noGrp="1"/>
          </p:cNvSpPr>
          <p:nvPr>
            <p:ph type="sldNum" sz="quarter" idx="12"/>
          </p:nvPr>
        </p:nvSpPr>
        <p:spPr>
          <a:xfrm>
            <a:off x="6553200" y="4855736"/>
            <a:ext cx="2133600" cy="274637"/>
          </a:xfrm>
          <a:prstGeom prst="rect">
            <a:avLst/>
          </a:prstGeom>
        </p:spPr>
        <p:txBody>
          <a:bodyPr/>
          <a:lstStyle>
            <a:lvl1pPr>
              <a:defRPr sz="950">
                <a:latin typeface="Helvetica"/>
                <a:cs typeface="Helvetica"/>
              </a:defRPr>
            </a:lvl1pPr>
          </a:lstStyle>
          <a:p>
            <a:fld id="{C5A5B548-1C9A-2E47-9EC6-79C31F408CCC}" type="slidenum">
              <a:rPr lang="en-US" smtClean="0"/>
              <a:pPr/>
              <a:t>‹#›</a:t>
            </a:fld>
            <a:endParaRPr lang="en-US" dirty="0"/>
          </a:p>
        </p:txBody>
      </p:sp>
    </p:spTree>
    <p:extLst>
      <p:ext uri="{BB962C8B-B14F-4D97-AF65-F5344CB8AC3E}">
        <p14:creationId xmlns:p14="http://schemas.microsoft.com/office/powerpoint/2010/main" val="110414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_top swoo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744" y="0"/>
            <a:ext cx="8457640" cy="976923"/>
          </a:xfrm>
        </p:spPr>
        <p:txBody>
          <a:bodyPr anchor="t" anchorCtr="0">
            <a:normAutofit/>
          </a:bodyPr>
          <a:lstStyle>
            <a:lvl1pPr algn="l">
              <a:defRPr sz="28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246743" y="976923"/>
            <a:ext cx="8457641" cy="335084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enter text</a:t>
            </a:r>
          </a:p>
        </p:txBody>
      </p:sp>
      <p:sp>
        <p:nvSpPr>
          <p:cNvPr id="5" name="Date Placeholder 2"/>
          <p:cNvSpPr txBox="1">
            <a:spLocks/>
          </p:cNvSpPr>
          <p:nvPr userDrawn="1"/>
        </p:nvSpPr>
        <p:spPr>
          <a:xfrm>
            <a:off x="512518" y="4904155"/>
            <a:ext cx="2044505" cy="190500"/>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bg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50" dirty="0">
                <a:solidFill>
                  <a:schemeClr val="accent2"/>
                </a:solidFill>
              </a:rPr>
              <a:t>capitalpower.com</a:t>
            </a:r>
          </a:p>
        </p:txBody>
      </p:sp>
      <p:sp>
        <p:nvSpPr>
          <p:cNvPr id="6" name="Slide Number Placeholder 5"/>
          <p:cNvSpPr>
            <a:spLocks noGrp="1"/>
          </p:cNvSpPr>
          <p:nvPr>
            <p:ph type="sldNum" sz="quarter" idx="12"/>
          </p:nvPr>
        </p:nvSpPr>
        <p:spPr>
          <a:xfrm>
            <a:off x="6553200" y="4855736"/>
            <a:ext cx="2133600" cy="274637"/>
          </a:xfrm>
          <a:prstGeom prst="rect">
            <a:avLst/>
          </a:prstGeom>
        </p:spPr>
        <p:txBody>
          <a:bodyPr/>
          <a:lstStyle>
            <a:lvl1pPr>
              <a:defRPr sz="950">
                <a:latin typeface="Helvetica"/>
                <a:cs typeface="Helvetica"/>
              </a:defRPr>
            </a:lvl1pPr>
          </a:lstStyle>
          <a:p>
            <a:fld id="{C5A5B548-1C9A-2E47-9EC6-79C31F408CCC}" type="slidenum">
              <a:rPr lang="en-US" smtClean="0"/>
              <a:pPr/>
              <a:t>‹#›</a:t>
            </a:fld>
            <a:endParaRPr lang="en-US" dirty="0"/>
          </a:p>
        </p:txBody>
      </p:sp>
    </p:spTree>
    <p:extLst>
      <p:ext uri="{BB962C8B-B14F-4D97-AF65-F5344CB8AC3E}">
        <p14:creationId xmlns:p14="http://schemas.microsoft.com/office/powerpoint/2010/main" val="350071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_full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7" y="0"/>
            <a:ext cx="8464897" cy="976923"/>
          </a:xfrm>
        </p:spPr>
        <p:txBody>
          <a:bodyPr anchor="t" anchorCtr="0">
            <a:norm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239487" y="976923"/>
            <a:ext cx="8464898" cy="3350847"/>
          </a:xfrm>
        </p:spPr>
        <p:txBody>
          <a:bodyPr/>
          <a:lstStyle>
            <a:lvl1pPr marL="0" indent="0">
              <a:buNone/>
              <a:defRPr sz="14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2"/>
          <p:cNvSpPr txBox="1">
            <a:spLocks/>
          </p:cNvSpPr>
          <p:nvPr userDrawn="1"/>
        </p:nvSpPr>
        <p:spPr>
          <a:xfrm>
            <a:off x="512518" y="4904155"/>
            <a:ext cx="2044505" cy="190500"/>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bg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50" dirty="0"/>
              <a:t>capitalpower.com</a:t>
            </a:r>
          </a:p>
        </p:txBody>
      </p:sp>
      <p:sp>
        <p:nvSpPr>
          <p:cNvPr id="5" name="Slide Number Placeholder 5"/>
          <p:cNvSpPr>
            <a:spLocks noGrp="1"/>
          </p:cNvSpPr>
          <p:nvPr>
            <p:ph type="sldNum" sz="quarter" idx="12"/>
          </p:nvPr>
        </p:nvSpPr>
        <p:spPr>
          <a:xfrm>
            <a:off x="6553200" y="4855736"/>
            <a:ext cx="2133600" cy="274637"/>
          </a:xfrm>
          <a:prstGeom prst="rect">
            <a:avLst/>
          </a:prstGeom>
        </p:spPr>
        <p:txBody>
          <a:bodyPr/>
          <a:lstStyle>
            <a:lvl1pPr>
              <a:defRPr sz="950">
                <a:solidFill>
                  <a:srgbClr val="FFFFFF"/>
                </a:solidFill>
                <a:latin typeface="Helvetica"/>
                <a:cs typeface="Helvetica"/>
              </a:defRPr>
            </a:lvl1pPr>
          </a:lstStyle>
          <a:p>
            <a:fld id="{C5A5B548-1C9A-2E47-9EC6-79C31F408CCC}" type="slidenum">
              <a:rPr lang="en-US" smtClean="0"/>
              <a:pPr/>
              <a:t>‹#›</a:t>
            </a:fld>
            <a:endParaRPr lang="en-US" dirty="0"/>
          </a:p>
        </p:txBody>
      </p:sp>
    </p:spTree>
    <p:extLst>
      <p:ext uri="{BB962C8B-B14F-4D97-AF65-F5344CB8AC3E}">
        <p14:creationId xmlns:p14="http://schemas.microsoft.com/office/powerpoint/2010/main" val="329362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539CAC4-B9F3-48D8-BB65-1B3E9551D18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261F2590-12F1-4B4B-8CF4-804A666A71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581C3402-733A-4ED2-9714-C0B91A51BC2D}"/>
              </a:ext>
            </a:extLst>
          </p:cNvPr>
          <p:cNvSpPr>
            <a:spLocks noGrp="1"/>
          </p:cNvSpPr>
          <p:nvPr>
            <p:ph type="sldNum" sz="quarter" idx="12"/>
          </p:nvPr>
        </p:nvSpPr>
        <p:spPr/>
        <p:txBody>
          <a:bodyPr/>
          <a:lstStyle/>
          <a:p>
            <a:fld id="{69C7F602-E3A5-864F-B135-AFECAEE42D77}" type="slidenum">
              <a:rPr lang="en-US" smtClean="0"/>
              <a:t>‹#›</a:t>
            </a:fld>
            <a:endParaRPr lang="en-US" dirty="0"/>
          </a:p>
        </p:txBody>
      </p:sp>
    </p:spTree>
    <p:extLst>
      <p:ext uri="{BB962C8B-B14F-4D97-AF65-F5344CB8AC3E}">
        <p14:creationId xmlns:p14="http://schemas.microsoft.com/office/powerpoint/2010/main" val="110216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ontent slide 1_bottom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8" y="1"/>
            <a:ext cx="8464897" cy="957943"/>
          </a:xfrm>
          <a:ln>
            <a:noFill/>
          </a:ln>
        </p:spPr>
        <p:txBody>
          <a:bodyPr anchor="t" anchorCtr="0">
            <a:normAutofit/>
          </a:bodyPr>
          <a:lstStyle>
            <a:lvl1pPr algn="l">
              <a:defRPr sz="1969"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Date Placeholder 2"/>
          <p:cNvSpPr txBox="1">
            <a:spLocks/>
          </p:cNvSpPr>
          <p:nvPr userDrawn="1"/>
        </p:nvSpPr>
        <p:spPr>
          <a:xfrm>
            <a:off x="512520" y="4904155"/>
            <a:ext cx="2044505" cy="190500"/>
          </a:xfrm>
          <a:prstGeom prst="rect">
            <a:avLst/>
          </a:prstGeom>
        </p:spPr>
        <p:txBody>
          <a:bodyPr vert="horz" lIns="64294" tIns="32147" rIns="64294" bIns="32147" rtlCol="0" anchor="ctr"/>
          <a:lstStyle>
            <a:defPPr>
              <a:defRPr lang="en-US"/>
            </a:defPPr>
            <a:lvl1pPr marL="0" algn="l" defTabSz="457200" rtl="0" eaLnBrk="1" latinLnBrk="0" hangingPunct="1">
              <a:defRPr sz="1200" b="1" kern="1200">
                <a:solidFill>
                  <a:schemeClr val="bg1"/>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8" dirty="0"/>
              <a:t>capitalpower.com</a:t>
            </a:r>
          </a:p>
        </p:txBody>
      </p:sp>
      <p:sp>
        <p:nvSpPr>
          <p:cNvPr id="5" name="Slide Number Placeholder 5"/>
          <p:cNvSpPr>
            <a:spLocks noGrp="1"/>
          </p:cNvSpPr>
          <p:nvPr>
            <p:ph type="sldNum" sz="quarter" idx="12"/>
          </p:nvPr>
        </p:nvSpPr>
        <p:spPr>
          <a:xfrm>
            <a:off x="6553200" y="4865506"/>
            <a:ext cx="2133600" cy="274637"/>
          </a:xfrm>
          <a:prstGeom prst="rect">
            <a:avLst/>
          </a:prstGeom>
        </p:spPr>
        <p:txBody>
          <a:bodyPr/>
          <a:lstStyle>
            <a:lvl1pPr>
              <a:defRPr sz="668">
                <a:solidFill>
                  <a:srgbClr val="FFFFFF"/>
                </a:solidFill>
                <a:latin typeface="Helvetica"/>
                <a:cs typeface="Helvetica"/>
              </a:defRPr>
            </a:lvl1pPr>
          </a:lstStyle>
          <a:p>
            <a:fld id="{C5A5B548-1C9A-2E47-9EC6-79C31F408CCC}" type="slidenum">
              <a:rPr lang="en-US" smtClean="0"/>
              <a:pPr/>
              <a:t>‹#›</a:t>
            </a:fld>
            <a:endParaRPr lang="en-US" dirty="0"/>
          </a:p>
        </p:txBody>
      </p:sp>
    </p:spTree>
    <p:extLst>
      <p:ext uri="{BB962C8B-B14F-4D97-AF65-F5344CB8AC3E}">
        <p14:creationId xmlns:p14="http://schemas.microsoft.com/office/powerpoint/2010/main" val="82835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9486" y="0"/>
            <a:ext cx="8447314" cy="972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39486" y="972457"/>
            <a:ext cx="8447314" cy="36221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9C7F602-E3A5-864F-B135-AFECAEE42D77}" type="slidenum">
              <a:rPr lang="en-US" smtClean="0"/>
              <a:t>‹#›</a:t>
            </a:fld>
            <a:endParaRPr lang="en-US" dirty="0"/>
          </a:p>
        </p:txBody>
      </p:sp>
    </p:spTree>
    <p:extLst>
      <p:ext uri="{BB962C8B-B14F-4D97-AF65-F5344CB8AC3E}">
        <p14:creationId xmlns:p14="http://schemas.microsoft.com/office/powerpoint/2010/main" val="371801775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6" r:id="rId4"/>
    <p:sldLayoutId id="2147483674" r:id="rId5"/>
    <p:sldLayoutId id="2147483675" r:id="rId6"/>
    <p:sldLayoutId id="2147483657" r:id="rId7"/>
    <p:sldLayoutId id="2147483677" r:id="rId8"/>
    <p:sldLayoutId id="2147483680" r:id="rId9"/>
  </p:sldLayoutIdLst>
  <p:hf hdr="0" ftr="0" dt="0"/>
  <p:txStyles>
    <p:titleStyle>
      <a:lvl1pPr algn="l" defTabSz="457200" rtl="0" eaLnBrk="1" latinLnBrk="0" hangingPunct="1">
        <a:spcBef>
          <a:spcPct val="0"/>
        </a:spcBef>
        <a:buNone/>
        <a:defRPr sz="2800" b="1" kern="120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457200" rtl="0" eaLnBrk="1" latinLnBrk="0" hangingPunct="1">
        <a:spcBef>
          <a:spcPct val="20000"/>
        </a:spcBef>
        <a:buFontTx/>
        <a:buNone/>
        <a:defRPr sz="2000" b="0" kern="1200" spc="0">
          <a:solidFill>
            <a:schemeClr val="tx1"/>
          </a:solidFill>
          <a:latin typeface="Arial" panose="020B0604020202020204" pitchFamily="34" charset="0"/>
          <a:ea typeface="Arial" panose="020B0604020202020204" pitchFamily="34" charset="0"/>
          <a:cs typeface="Arial" panose="020B0604020202020204" pitchFamily="34" charset="0"/>
        </a:defRPr>
      </a:lvl1pPr>
      <a:lvl2pPr marL="231775" indent="-231775" algn="l" defTabSz="457200" rtl="0" eaLnBrk="1" latinLnBrk="0" hangingPunct="1">
        <a:spcBef>
          <a:spcPts val="600"/>
        </a:spcBef>
        <a:buClr>
          <a:schemeClr val="accent6"/>
        </a:buClr>
        <a:buFont typeface="Wingdings" charset="2"/>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88975" indent="-231775" algn="l" defTabSz="457200" rtl="0" eaLnBrk="1" latinLnBrk="0" hangingPunct="1">
        <a:spcBef>
          <a:spcPct val="20000"/>
        </a:spcBef>
        <a:buClr>
          <a:schemeClr val="accent2"/>
        </a:buClr>
        <a:buFont typeface="Courier New" charset="0"/>
        <a:buChar char="o"/>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73138" indent="-233363" algn="l" defTabSz="457200" rtl="0" eaLnBrk="1" latinLnBrk="0" hangingPunct="1">
        <a:spcBef>
          <a:spcPct val="20000"/>
        </a:spcBef>
        <a:buFont typeface="Wingdings" charset="2"/>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430338" indent="-284163" algn="l" defTabSz="457200" rtl="0" eaLnBrk="1" latinLnBrk="0" hangingPunct="1">
        <a:spcBef>
          <a:spcPct val="20000"/>
        </a:spcBef>
        <a:buFont typeface="Courier New"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rlington Valley Sunrise">
            <a:extLst>
              <a:ext uri="{FF2B5EF4-FFF2-40B4-BE49-F238E27FC236}">
                <a16:creationId xmlns:a16="http://schemas.microsoft.com/office/drawing/2014/main" xmlns="" id="{C45672E3-F846-4253-9B5F-5CFCD2AF7819}"/>
              </a:ext>
            </a:extLst>
          </p:cNvPr>
          <p:cNvPicPr>
            <a:picLocks noChangeAspect="1"/>
          </p:cNvPicPr>
          <p:nvPr/>
        </p:nvPicPr>
        <p:blipFill>
          <a:blip r:embed="rId2"/>
          <a:stretch>
            <a:fillRect/>
          </a:stretch>
        </p:blipFill>
        <p:spPr>
          <a:xfrm>
            <a:off x="-1" y="-1"/>
            <a:ext cx="9144001" cy="4116907"/>
          </a:xfrm>
          <a:prstGeom prst="rect">
            <a:avLst/>
          </a:prstGeom>
        </p:spPr>
      </p:pic>
      <p:sp>
        <p:nvSpPr>
          <p:cNvPr id="8" name="Subtitle 2">
            <a:extLst>
              <a:ext uri="{FF2B5EF4-FFF2-40B4-BE49-F238E27FC236}">
                <a16:creationId xmlns:a16="http://schemas.microsoft.com/office/drawing/2014/main" xmlns="" id="{79FFF5C3-459D-4E6A-9AD6-75802C9153BB}"/>
              </a:ext>
            </a:extLst>
          </p:cNvPr>
          <p:cNvSpPr txBox="1">
            <a:spLocks/>
          </p:cNvSpPr>
          <p:nvPr/>
        </p:nvSpPr>
        <p:spPr>
          <a:xfrm>
            <a:off x="565340" y="2864875"/>
            <a:ext cx="6715610" cy="1035170"/>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400" b="0" kern="1200" spc="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defTabSz="457200" rtl="0" eaLnBrk="1" latinLnBrk="0" hangingPunct="1">
              <a:spcBef>
                <a:spcPts val="600"/>
              </a:spcBef>
              <a:buClr>
                <a:schemeClr val="accent6"/>
              </a:buClr>
              <a:buFont typeface="Wingdings" charset="2"/>
              <a:buNone/>
              <a:defRPr sz="20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2pPr>
            <a:lvl3pPr marL="914400" indent="0" algn="ctr" defTabSz="457200" rtl="0" eaLnBrk="1" latinLnBrk="0" hangingPunct="1">
              <a:spcBef>
                <a:spcPct val="20000"/>
              </a:spcBef>
              <a:buClr>
                <a:schemeClr val="accent2"/>
              </a:buClr>
              <a:buFont typeface="Courier New" charset="0"/>
              <a:buNone/>
              <a:defRPr sz="18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3pPr>
            <a:lvl4pPr marL="1371600" indent="0" algn="ctr" defTabSz="457200" rtl="0" eaLnBrk="1" latinLnBrk="0" hangingPunct="1">
              <a:spcBef>
                <a:spcPct val="20000"/>
              </a:spcBef>
              <a:buFont typeface="Wingdings" charset="2"/>
              <a:buNone/>
              <a:defRPr sz="16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4pPr>
            <a:lvl5pPr marL="1828800" indent="0" algn="ctr" defTabSz="457200" rtl="0" eaLnBrk="1" latinLnBrk="0" hangingPunct="1">
              <a:spcBef>
                <a:spcPct val="20000"/>
              </a:spcBef>
              <a:buFont typeface="Courier New" charset="0"/>
              <a:buNone/>
              <a:defRPr sz="16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b="1" dirty="0">
              <a:solidFill>
                <a:srgbClr val="004376"/>
              </a:solidFill>
            </a:endParaRPr>
          </a:p>
        </p:txBody>
      </p:sp>
      <p:sp>
        <p:nvSpPr>
          <p:cNvPr id="15" name="Subtitle 14">
            <a:extLst>
              <a:ext uri="{FF2B5EF4-FFF2-40B4-BE49-F238E27FC236}">
                <a16:creationId xmlns:a16="http://schemas.microsoft.com/office/drawing/2014/main" xmlns="" id="{DA126A0A-C5F1-4CDB-AF77-2ABD8B104C20}"/>
              </a:ext>
            </a:extLst>
          </p:cNvPr>
          <p:cNvSpPr>
            <a:spLocks noGrp="1"/>
          </p:cNvSpPr>
          <p:nvPr>
            <p:ph type="subTitle" idx="1"/>
          </p:nvPr>
        </p:nvSpPr>
        <p:spPr>
          <a:xfrm>
            <a:off x="252972" y="2947266"/>
            <a:ext cx="3239528" cy="1035171"/>
          </a:xfrm>
        </p:spPr>
        <p:txBody>
          <a:bodyPr>
            <a:normAutofit fontScale="70000" lnSpcReduction="20000"/>
          </a:bodyPr>
          <a:lstStyle/>
          <a:p>
            <a:r>
              <a:rPr lang="en-US" b="1" dirty="0"/>
              <a:t>2017 Annual Report for the</a:t>
            </a:r>
          </a:p>
          <a:p>
            <a:r>
              <a:rPr lang="en-US" b="1" dirty="0"/>
              <a:t>Arizona Environmental Strategic Alliance</a:t>
            </a:r>
          </a:p>
          <a:p>
            <a:endParaRPr lang="en-US" dirty="0"/>
          </a:p>
        </p:txBody>
      </p:sp>
    </p:spTree>
    <p:extLst>
      <p:ext uri="{BB962C8B-B14F-4D97-AF65-F5344CB8AC3E}">
        <p14:creationId xmlns:p14="http://schemas.microsoft.com/office/powerpoint/2010/main" val="171334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61FC20E-78BC-4F5E-9982-815175852CE1}"/>
              </a:ext>
            </a:extLst>
          </p:cNvPr>
          <p:cNvSpPr>
            <a:spLocks noGrp="1"/>
          </p:cNvSpPr>
          <p:nvPr>
            <p:ph type="body" sz="half" idx="2"/>
          </p:nvPr>
        </p:nvSpPr>
        <p:spPr>
          <a:xfrm>
            <a:off x="239487" y="783771"/>
            <a:ext cx="3913133" cy="3962400"/>
          </a:xfrm>
        </p:spPr>
        <p:txBody>
          <a:bodyPr>
            <a:normAutofit lnSpcReduction="10000"/>
          </a:bodyPr>
          <a:lstStyle/>
          <a:p>
            <a:r>
              <a:rPr lang="en-US" dirty="0">
                <a:solidFill>
                  <a:schemeClr val="tx2">
                    <a:lumMod val="90000"/>
                    <a:lumOff val="10000"/>
                  </a:schemeClr>
                </a:solidFill>
              </a:rPr>
              <a:t>AVEF maintains a 17 acre wetland that is utilized by a number of species of waterfowl, many of which are identified as Birds of Management Concern</a:t>
            </a:r>
          </a:p>
          <a:p>
            <a:pPr lvl="1"/>
            <a:r>
              <a:rPr lang="en-US" b="1" dirty="0">
                <a:solidFill>
                  <a:schemeClr val="tx2">
                    <a:lumMod val="90000"/>
                    <a:lumOff val="10000"/>
                  </a:schemeClr>
                </a:solidFill>
              </a:rPr>
              <a:t>Of note, the facility has increased the amount of water to the wetlands and changed the timing of the wetlands flooding in 2017. We have seen an increase in the number of Migratory waterfowl in the last few years and they are coming earlier in the season. We now flood the wetlands from late October until March of each year.</a:t>
            </a:r>
          </a:p>
          <a:p>
            <a:r>
              <a:rPr lang="en-US" dirty="0">
                <a:solidFill>
                  <a:schemeClr val="tx2">
                    <a:lumMod val="90000"/>
                    <a:lumOff val="10000"/>
                  </a:schemeClr>
                </a:solidFill>
              </a:rPr>
              <a:t>More than 1,200 acres of the 2,800 site have been recovered and restored to a natural state of which approximately 320 acres is used as open grazing pasture for nearby ranchers.</a:t>
            </a:r>
          </a:p>
          <a:p>
            <a:r>
              <a:rPr lang="en-US" dirty="0">
                <a:solidFill>
                  <a:schemeClr val="tx2">
                    <a:lumMod val="90000"/>
                    <a:lumOff val="10000"/>
                  </a:schemeClr>
                </a:solidFill>
              </a:rPr>
              <a:t>AVEF renewed our lease allowing over 520 acres of the 2,800 site to be used for farming in 2017.</a:t>
            </a:r>
          </a:p>
          <a:p>
            <a:endParaRPr lang="en-US" dirty="0"/>
          </a:p>
        </p:txBody>
      </p:sp>
      <p:sp>
        <p:nvSpPr>
          <p:cNvPr id="4" name="Title 1">
            <a:extLst>
              <a:ext uri="{FF2B5EF4-FFF2-40B4-BE49-F238E27FC236}">
                <a16:creationId xmlns:a16="http://schemas.microsoft.com/office/drawing/2014/main" xmlns="" id="{0502246D-6621-47C1-A0C4-2450EA04FE85}"/>
              </a:ext>
            </a:extLst>
          </p:cNvPr>
          <p:cNvSpPr>
            <a:spLocks noGrp="1"/>
          </p:cNvSpPr>
          <p:nvPr>
            <p:ph type="title"/>
          </p:nvPr>
        </p:nvSpPr>
        <p:spPr>
          <a:xfrm>
            <a:off x="239486" y="224971"/>
            <a:ext cx="8464897" cy="732972"/>
          </a:xfrm>
        </p:spPr>
        <p:txBody>
          <a:bodyPr>
            <a:normAutofit/>
          </a:bodyPr>
          <a:lstStyle/>
          <a:p>
            <a:r>
              <a:rPr lang="en-US" dirty="0">
                <a:solidFill>
                  <a:srgbClr val="FF9900"/>
                </a:solidFill>
              </a:rPr>
              <a:t>Arlington’s Agricultural Land Reclamation</a:t>
            </a:r>
          </a:p>
        </p:txBody>
      </p:sp>
      <p:pic>
        <p:nvPicPr>
          <p:cNvPr id="5" name="Picture 2" descr="Hardison Parcel Map 2017">
            <a:extLst>
              <a:ext uri="{FF2B5EF4-FFF2-40B4-BE49-F238E27FC236}">
                <a16:creationId xmlns:a16="http://schemas.microsoft.com/office/drawing/2014/main" xmlns="" id="{E8344BC8-BA32-47C7-92E7-432DC1322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1" t="8256"/>
          <a:stretch/>
        </p:blipFill>
        <p:spPr bwMode="auto">
          <a:xfrm>
            <a:off x="4633958" y="1018926"/>
            <a:ext cx="4270555" cy="36425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FE8CFB12-41B2-4DAB-A76B-F46E150E92B8}"/>
              </a:ext>
            </a:extLst>
          </p:cNvPr>
          <p:cNvSpPr/>
          <p:nvPr/>
        </p:nvSpPr>
        <p:spPr>
          <a:xfrm>
            <a:off x="4152620" y="683427"/>
            <a:ext cx="1567543" cy="1306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520 acres actively farmed</a:t>
            </a:r>
          </a:p>
        </p:txBody>
      </p:sp>
      <p:sp>
        <p:nvSpPr>
          <p:cNvPr id="7" name="Slide Number Placeholder 6">
            <a:extLst>
              <a:ext uri="{FF2B5EF4-FFF2-40B4-BE49-F238E27FC236}">
                <a16:creationId xmlns:a16="http://schemas.microsoft.com/office/drawing/2014/main" xmlns="" id="{AD50859A-2CC0-465A-98D0-B2E70984B3AD}"/>
              </a:ext>
            </a:extLst>
          </p:cNvPr>
          <p:cNvSpPr>
            <a:spLocks noGrp="1"/>
          </p:cNvSpPr>
          <p:nvPr>
            <p:ph type="sldNum" sz="quarter" idx="12"/>
          </p:nvPr>
        </p:nvSpPr>
        <p:spPr/>
        <p:txBody>
          <a:bodyPr/>
          <a:lstStyle/>
          <a:p>
            <a:fld id="{C5A5B548-1C9A-2E47-9EC6-79C31F408CCC}" type="slidenum">
              <a:rPr lang="en-US" smtClean="0"/>
              <a:pPr/>
              <a:t>10</a:t>
            </a:fld>
            <a:endParaRPr lang="en-US" dirty="0"/>
          </a:p>
        </p:txBody>
      </p:sp>
    </p:spTree>
    <p:extLst>
      <p:ext uri="{BB962C8B-B14F-4D97-AF65-F5344CB8AC3E}">
        <p14:creationId xmlns:p14="http://schemas.microsoft.com/office/powerpoint/2010/main" val="322473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F443F73-072D-4695-9D46-BABC28EFC97D}"/>
              </a:ext>
            </a:extLst>
          </p:cNvPr>
          <p:cNvPicPr>
            <a:picLocks noChangeAspect="1"/>
          </p:cNvPicPr>
          <p:nvPr/>
        </p:nvPicPr>
        <p:blipFill rotWithShape="1">
          <a:blip r:embed="rId2"/>
          <a:srcRect b="49992"/>
          <a:stretch/>
        </p:blipFill>
        <p:spPr>
          <a:xfrm>
            <a:off x="40042" y="4224214"/>
            <a:ext cx="1108163" cy="366021"/>
          </a:xfrm>
          <a:prstGeom prst="rect">
            <a:avLst/>
          </a:prstGeom>
        </p:spPr>
      </p:pic>
      <p:pic>
        <p:nvPicPr>
          <p:cNvPr id="4" name="Picture 3">
            <a:extLst>
              <a:ext uri="{FF2B5EF4-FFF2-40B4-BE49-F238E27FC236}">
                <a16:creationId xmlns:a16="http://schemas.microsoft.com/office/drawing/2014/main" xmlns="" id="{2D903A77-4755-4EEB-8F31-EC481A0AFC88}"/>
              </a:ext>
            </a:extLst>
          </p:cNvPr>
          <p:cNvPicPr>
            <a:picLocks noChangeAspect="1"/>
          </p:cNvPicPr>
          <p:nvPr/>
        </p:nvPicPr>
        <p:blipFill>
          <a:blip r:embed="rId3"/>
          <a:stretch>
            <a:fillRect/>
          </a:stretch>
        </p:blipFill>
        <p:spPr>
          <a:xfrm>
            <a:off x="-1" y="574016"/>
            <a:ext cx="1429657" cy="1787071"/>
          </a:xfrm>
          <a:prstGeom prst="rect">
            <a:avLst/>
          </a:prstGeom>
        </p:spPr>
      </p:pic>
      <p:pic>
        <p:nvPicPr>
          <p:cNvPr id="8" name="Picture 7">
            <a:extLst>
              <a:ext uri="{FF2B5EF4-FFF2-40B4-BE49-F238E27FC236}">
                <a16:creationId xmlns:a16="http://schemas.microsoft.com/office/drawing/2014/main" xmlns="" id="{C62BB281-27E8-4633-94BD-E49B39A8A8E4}"/>
              </a:ext>
            </a:extLst>
          </p:cNvPr>
          <p:cNvPicPr>
            <a:picLocks noChangeAspect="1"/>
          </p:cNvPicPr>
          <p:nvPr/>
        </p:nvPicPr>
        <p:blipFill rotWithShape="1">
          <a:blip r:embed="rId4"/>
          <a:srcRect l="2262" t="7623" r="2145" b="4023"/>
          <a:stretch/>
        </p:blipFill>
        <p:spPr>
          <a:xfrm>
            <a:off x="4999946" y="94344"/>
            <a:ext cx="4029754" cy="4790634"/>
          </a:xfrm>
          <a:prstGeom prst="rect">
            <a:avLst/>
          </a:prstGeom>
        </p:spPr>
      </p:pic>
      <p:pic>
        <p:nvPicPr>
          <p:cNvPr id="10" name="Picture 9">
            <a:extLst>
              <a:ext uri="{FF2B5EF4-FFF2-40B4-BE49-F238E27FC236}">
                <a16:creationId xmlns:a16="http://schemas.microsoft.com/office/drawing/2014/main" xmlns="" id="{C8BB53F5-083F-4449-B981-1AB48B23559A}"/>
              </a:ext>
            </a:extLst>
          </p:cNvPr>
          <p:cNvPicPr>
            <a:picLocks noChangeAspect="1"/>
          </p:cNvPicPr>
          <p:nvPr/>
        </p:nvPicPr>
        <p:blipFill>
          <a:blip r:embed="rId5"/>
          <a:stretch>
            <a:fillRect/>
          </a:stretch>
        </p:blipFill>
        <p:spPr>
          <a:xfrm>
            <a:off x="2366408" y="2865485"/>
            <a:ext cx="2300545" cy="1200104"/>
          </a:xfrm>
          <a:prstGeom prst="rect">
            <a:avLst/>
          </a:prstGeom>
        </p:spPr>
      </p:pic>
      <p:pic>
        <p:nvPicPr>
          <p:cNvPr id="11" name="Picture 10">
            <a:extLst>
              <a:ext uri="{FF2B5EF4-FFF2-40B4-BE49-F238E27FC236}">
                <a16:creationId xmlns:a16="http://schemas.microsoft.com/office/drawing/2014/main" xmlns="" id="{B8E02769-D30C-441C-A909-6B1694026F38}"/>
              </a:ext>
            </a:extLst>
          </p:cNvPr>
          <p:cNvPicPr>
            <a:picLocks noChangeAspect="1"/>
          </p:cNvPicPr>
          <p:nvPr/>
        </p:nvPicPr>
        <p:blipFill>
          <a:blip r:embed="rId6"/>
          <a:stretch>
            <a:fillRect/>
          </a:stretch>
        </p:blipFill>
        <p:spPr>
          <a:xfrm>
            <a:off x="3680954" y="2866032"/>
            <a:ext cx="971711" cy="284403"/>
          </a:xfrm>
          <a:prstGeom prst="rect">
            <a:avLst/>
          </a:prstGeom>
        </p:spPr>
      </p:pic>
      <p:sp>
        <p:nvSpPr>
          <p:cNvPr id="12" name="TextBox 11">
            <a:extLst>
              <a:ext uri="{FF2B5EF4-FFF2-40B4-BE49-F238E27FC236}">
                <a16:creationId xmlns:a16="http://schemas.microsoft.com/office/drawing/2014/main" xmlns="" id="{9AA133E4-0798-4368-8BBC-5F4BA54476BA}"/>
              </a:ext>
            </a:extLst>
          </p:cNvPr>
          <p:cNvSpPr txBox="1"/>
          <p:nvPr/>
        </p:nvSpPr>
        <p:spPr>
          <a:xfrm>
            <a:off x="2298515" y="4065589"/>
            <a:ext cx="2592086" cy="707886"/>
          </a:xfrm>
          <a:prstGeom prst="rect">
            <a:avLst/>
          </a:prstGeom>
          <a:noFill/>
        </p:spPr>
        <p:txBody>
          <a:bodyPr wrap="square" rtlCol="0">
            <a:spAutoFit/>
          </a:bodyPr>
          <a:lstStyle/>
          <a:p>
            <a:r>
              <a:rPr lang="en-US" sz="800" b="1" dirty="0">
                <a:solidFill>
                  <a:srgbClr val="FF9900"/>
                </a:solidFill>
              </a:rPr>
              <a:t>At Capital Power, we work to minimize our impacts and create long-term sustainability by implementing land reclamation and reforestation practices, respecting wildlife, working together in partnerships, and supporting research.</a:t>
            </a:r>
          </a:p>
        </p:txBody>
      </p:sp>
      <p:pic>
        <p:nvPicPr>
          <p:cNvPr id="13" name="Picture 12">
            <a:extLst>
              <a:ext uri="{FF2B5EF4-FFF2-40B4-BE49-F238E27FC236}">
                <a16:creationId xmlns:a16="http://schemas.microsoft.com/office/drawing/2014/main" xmlns="" id="{F0593AF8-7D39-4875-97D2-0C9F93EE6D82}"/>
              </a:ext>
            </a:extLst>
          </p:cNvPr>
          <p:cNvPicPr>
            <a:picLocks noChangeAspect="1"/>
          </p:cNvPicPr>
          <p:nvPr/>
        </p:nvPicPr>
        <p:blipFill>
          <a:blip r:embed="rId7"/>
          <a:stretch>
            <a:fillRect/>
          </a:stretch>
        </p:blipFill>
        <p:spPr>
          <a:xfrm>
            <a:off x="1264191" y="938637"/>
            <a:ext cx="2150620" cy="1224049"/>
          </a:xfrm>
          <a:prstGeom prst="rect">
            <a:avLst/>
          </a:prstGeom>
        </p:spPr>
      </p:pic>
      <p:pic>
        <p:nvPicPr>
          <p:cNvPr id="14" name="Picture 13">
            <a:extLst>
              <a:ext uri="{FF2B5EF4-FFF2-40B4-BE49-F238E27FC236}">
                <a16:creationId xmlns:a16="http://schemas.microsoft.com/office/drawing/2014/main" xmlns="" id="{28503DF0-392A-44FC-AF9D-A01CAC06C8ED}"/>
              </a:ext>
            </a:extLst>
          </p:cNvPr>
          <p:cNvPicPr>
            <a:picLocks noChangeAspect="1"/>
          </p:cNvPicPr>
          <p:nvPr/>
        </p:nvPicPr>
        <p:blipFill>
          <a:blip r:embed="rId8"/>
          <a:stretch>
            <a:fillRect/>
          </a:stretch>
        </p:blipFill>
        <p:spPr>
          <a:xfrm>
            <a:off x="642060" y="2169691"/>
            <a:ext cx="3511083" cy="630977"/>
          </a:xfrm>
          <a:prstGeom prst="rect">
            <a:avLst/>
          </a:prstGeom>
        </p:spPr>
      </p:pic>
      <p:pic>
        <p:nvPicPr>
          <p:cNvPr id="15" name="Picture 14">
            <a:extLst>
              <a:ext uri="{FF2B5EF4-FFF2-40B4-BE49-F238E27FC236}">
                <a16:creationId xmlns:a16="http://schemas.microsoft.com/office/drawing/2014/main" xmlns="" id="{65E08980-0535-4BA9-A9D2-00D98F271E40}"/>
              </a:ext>
            </a:extLst>
          </p:cNvPr>
          <p:cNvPicPr>
            <a:picLocks noChangeAspect="1"/>
          </p:cNvPicPr>
          <p:nvPr/>
        </p:nvPicPr>
        <p:blipFill>
          <a:blip r:embed="rId9"/>
          <a:stretch>
            <a:fillRect/>
          </a:stretch>
        </p:blipFill>
        <p:spPr>
          <a:xfrm>
            <a:off x="3394177" y="1235232"/>
            <a:ext cx="1520316" cy="852569"/>
          </a:xfrm>
          <a:prstGeom prst="rect">
            <a:avLst/>
          </a:prstGeom>
        </p:spPr>
      </p:pic>
      <p:pic>
        <p:nvPicPr>
          <p:cNvPr id="17" name="Picture 16">
            <a:extLst>
              <a:ext uri="{FF2B5EF4-FFF2-40B4-BE49-F238E27FC236}">
                <a16:creationId xmlns:a16="http://schemas.microsoft.com/office/drawing/2014/main" xmlns="" id="{D168058C-C747-4FE1-A32F-8A401201407C}"/>
              </a:ext>
            </a:extLst>
          </p:cNvPr>
          <p:cNvPicPr>
            <a:picLocks noChangeAspect="1"/>
          </p:cNvPicPr>
          <p:nvPr/>
        </p:nvPicPr>
        <p:blipFill>
          <a:blip r:embed="rId10"/>
          <a:stretch>
            <a:fillRect/>
          </a:stretch>
        </p:blipFill>
        <p:spPr>
          <a:xfrm>
            <a:off x="99105" y="3077840"/>
            <a:ext cx="2225882" cy="1165938"/>
          </a:xfrm>
          <a:prstGeom prst="rect">
            <a:avLst/>
          </a:prstGeom>
        </p:spPr>
      </p:pic>
      <p:pic>
        <p:nvPicPr>
          <p:cNvPr id="18" name="Picture 17">
            <a:extLst>
              <a:ext uri="{FF2B5EF4-FFF2-40B4-BE49-F238E27FC236}">
                <a16:creationId xmlns:a16="http://schemas.microsoft.com/office/drawing/2014/main" xmlns="" id="{FD09C7BC-9F42-4959-A46F-0D473D8BF7E8}"/>
              </a:ext>
            </a:extLst>
          </p:cNvPr>
          <p:cNvPicPr>
            <a:picLocks noChangeAspect="1"/>
          </p:cNvPicPr>
          <p:nvPr/>
        </p:nvPicPr>
        <p:blipFill rotWithShape="1">
          <a:blip r:embed="rId11"/>
          <a:srcRect t="50000"/>
          <a:stretch/>
        </p:blipFill>
        <p:spPr>
          <a:xfrm>
            <a:off x="1205155" y="4266417"/>
            <a:ext cx="1036409" cy="341405"/>
          </a:xfrm>
          <a:prstGeom prst="rect">
            <a:avLst/>
          </a:prstGeom>
        </p:spPr>
      </p:pic>
      <p:sp>
        <p:nvSpPr>
          <p:cNvPr id="16" name="Title 1">
            <a:extLst>
              <a:ext uri="{FF2B5EF4-FFF2-40B4-BE49-F238E27FC236}">
                <a16:creationId xmlns:a16="http://schemas.microsoft.com/office/drawing/2014/main" xmlns="" id="{38D58295-AC0C-4E56-80D6-A7CD72BB6167}"/>
              </a:ext>
            </a:extLst>
          </p:cNvPr>
          <p:cNvSpPr>
            <a:spLocks noGrp="1"/>
          </p:cNvSpPr>
          <p:nvPr>
            <p:ph type="title"/>
          </p:nvPr>
        </p:nvSpPr>
        <p:spPr>
          <a:xfrm>
            <a:off x="99105" y="272654"/>
            <a:ext cx="8464897" cy="664887"/>
          </a:xfrm>
        </p:spPr>
        <p:txBody>
          <a:bodyPr>
            <a:normAutofit/>
          </a:bodyPr>
          <a:lstStyle/>
          <a:p>
            <a:r>
              <a:rPr lang="en-US" sz="2600" dirty="0">
                <a:solidFill>
                  <a:srgbClr val="FF9900"/>
                </a:solidFill>
              </a:rPr>
              <a:t>Capital Power’s Environment</a:t>
            </a:r>
          </a:p>
        </p:txBody>
      </p:sp>
      <p:sp>
        <p:nvSpPr>
          <p:cNvPr id="2" name="Slide Number Placeholder 1">
            <a:extLst>
              <a:ext uri="{FF2B5EF4-FFF2-40B4-BE49-F238E27FC236}">
                <a16:creationId xmlns:a16="http://schemas.microsoft.com/office/drawing/2014/main" xmlns="" id="{B454C8EA-FE0A-4E63-BF78-178B4F497872}"/>
              </a:ext>
            </a:extLst>
          </p:cNvPr>
          <p:cNvSpPr>
            <a:spLocks noGrp="1"/>
          </p:cNvSpPr>
          <p:nvPr>
            <p:ph type="sldNum" sz="quarter" idx="12"/>
          </p:nvPr>
        </p:nvSpPr>
        <p:spPr/>
        <p:txBody>
          <a:bodyPr/>
          <a:lstStyle/>
          <a:p>
            <a:fld id="{C5A5B548-1C9A-2E47-9EC6-79C31F408CCC}" type="slidenum">
              <a:rPr lang="en-US" smtClean="0"/>
              <a:pPr/>
              <a:t>11</a:t>
            </a:fld>
            <a:endParaRPr lang="en-US" dirty="0"/>
          </a:p>
        </p:txBody>
      </p:sp>
    </p:spTree>
    <p:extLst>
      <p:ext uri="{BB962C8B-B14F-4D97-AF65-F5344CB8AC3E}">
        <p14:creationId xmlns:p14="http://schemas.microsoft.com/office/powerpoint/2010/main" val="422787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A79CD4C-86FD-4A54-AB27-49B81973CC43}"/>
              </a:ext>
            </a:extLst>
          </p:cNvPr>
          <p:cNvSpPr>
            <a:spLocks noGrp="1"/>
          </p:cNvSpPr>
          <p:nvPr>
            <p:ph type="body" sz="half" idx="2"/>
          </p:nvPr>
        </p:nvSpPr>
        <p:spPr/>
        <p:txBody>
          <a:bodyPr>
            <a:normAutofit fontScale="92500"/>
          </a:bodyPr>
          <a:lstStyle/>
          <a:p>
            <a:pPr>
              <a:buFont typeface="Wingdings" panose="05000000000000000000" pitchFamily="2" charset="2"/>
              <a:buChar char="v"/>
            </a:pPr>
            <a:r>
              <a:rPr lang="en-US" dirty="0">
                <a:solidFill>
                  <a:schemeClr val="tx2">
                    <a:lumMod val="90000"/>
                    <a:lumOff val="10000"/>
                  </a:schemeClr>
                </a:solidFill>
              </a:rPr>
              <a:t>More than 4,500 lbs of electronics and office waste was recycled in 2017, increased from the previous year due to upgrades. </a:t>
            </a:r>
          </a:p>
          <a:p>
            <a:pPr marL="628650" lvl="1" indent="-171450">
              <a:buFont typeface="Wingdings" panose="05000000000000000000" pitchFamily="2" charset="2"/>
              <a:buChar char="v"/>
            </a:pPr>
            <a:r>
              <a:rPr lang="en-US" b="1" dirty="0">
                <a:solidFill>
                  <a:schemeClr val="tx2">
                    <a:lumMod val="90000"/>
                    <a:lumOff val="10000"/>
                  </a:schemeClr>
                </a:solidFill>
              </a:rPr>
              <a:t>We were also able to repurpose over 300 lbs of electronics by reusing switches and relays in non-critical areas. </a:t>
            </a:r>
          </a:p>
          <a:p>
            <a:pPr>
              <a:buFont typeface="Wingdings" panose="05000000000000000000" pitchFamily="2" charset="2"/>
              <a:buChar char="v"/>
            </a:pPr>
            <a:r>
              <a:rPr lang="en-US" dirty="0">
                <a:solidFill>
                  <a:schemeClr val="tx2">
                    <a:lumMod val="90000"/>
                    <a:lumOff val="10000"/>
                  </a:schemeClr>
                </a:solidFill>
              </a:rPr>
              <a:t>AVEF recycled 38,000 lbs of large battery banks in 2017</a:t>
            </a:r>
          </a:p>
          <a:p>
            <a:pPr marL="628650" lvl="1" indent="-171450">
              <a:buFont typeface="Wingdings" panose="05000000000000000000" pitchFamily="2" charset="2"/>
              <a:buChar char="v"/>
            </a:pPr>
            <a:r>
              <a:rPr lang="en-US" dirty="0">
                <a:solidFill>
                  <a:schemeClr val="tx2">
                    <a:lumMod val="90000"/>
                    <a:lumOff val="10000"/>
                  </a:schemeClr>
                </a:solidFill>
              </a:rPr>
              <a:t>120 facility backup batteries failed for the second time in 4 years, which is well before their expected end of life. Investigation showed that the installed battery charger system did not match design specs. We recycled the batteries and modified the system to ensure that the new batteries will last for their design life of 7-10 years before replacement is required.  Although unexpected, we should not have to recycle this 26,000 lbs again until 2025.</a:t>
            </a:r>
          </a:p>
          <a:p>
            <a:pPr marL="628650" lvl="1" indent="-171450">
              <a:buFont typeface="Wingdings" panose="05000000000000000000" pitchFamily="2" charset="2"/>
              <a:buChar char="v"/>
            </a:pPr>
            <a:r>
              <a:rPr lang="en-US" dirty="0">
                <a:solidFill>
                  <a:schemeClr val="tx2">
                    <a:lumMod val="90000"/>
                    <a:lumOff val="10000"/>
                  </a:schemeClr>
                </a:solidFill>
              </a:rPr>
              <a:t>We also recycled 12,000 lbs of wet cell generator backup batteries that were replaced on the gas turbines. The new batteries chosen have a 20 year life span which is 25% longer than the previous version. This was a planned evolution.</a:t>
            </a:r>
          </a:p>
          <a:p>
            <a:pPr>
              <a:buFont typeface="Wingdings" panose="05000000000000000000" pitchFamily="2" charset="2"/>
              <a:buChar char="v"/>
            </a:pPr>
            <a:r>
              <a:rPr lang="en-US" dirty="0">
                <a:solidFill>
                  <a:schemeClr val="tx2">
                    <a:lumMod val="90000"/>
                    <a:lumOff val="10000"/>
                  </a:schemeClr>
                </a:solidFill>
              </a:rPr>
              <a:t>Work is ongoing for changing plant lighting from sodium and fluorescent to LED</a:t>
            </a:r>
          </a:p>
          <a:p>
            <a:pPr marL="628650" lvl="1" indent="-171450">
              <a:buFont typeface="Wingdings" panose="05000000000000000000" pitchFamily="2" charset="2"/>
              <a:buChar char="v"/>
            </a:pPr>
            <a:r>
              <a:rPr lang="en-US" dirty="0">
                <a:solidFill>
                  <a:schemeClr val="tx2">
                    <a:lumMod val="90000"/>
                    <a:lumOff val="10000"/>
                  </a:schemeClr>
                </a:solidFill>
              </a:rPr>
              <a:t>An additional 40 fluorescent lamps have been removed from service and recycled in 2017. Due to our efforts in this area over the last two years, we only had to recycle the 40 bulbs upgraded this year. </a:t>
            </a:r>
          </a:p>
          <a:p>
            <a:pPr marL="628650" lvl="1" indent="-171450">
              <a:buFont typeface="Wingdings" panose="05000000000000000000" pitchFamily="2" charset="2"/>
              <a:buChar char="v"/>
            </a:pPr>
            <a:r>
              <a:rPr lang="en-US" dirty="0">
                <a:solidFill>
                  <a:schemeClr val="tx2">
                    <a:lumMod val="90000"/>
                    <a:lumOff val="10000"/>
                  </a:schemeClr>
                </a:solidFill>
              </a:rPr>
              <a:t>Each fluorescent lamp replaced by an LED lamp saves nearly 40 Watts in power consumption</a:t>
            </a:r>
          </a:p>
          <a:p>
            <a:endParaRPr lang="en-US" dirty="0"/>
          </a:p>
        </p:txBody>
      </p:sp>
      <p:sp>
        <p:nvSpPr>
          <p:cNvPr id="4" name="Title 1">
            <a:extLst>
              <a:ext uri="{FF2B5EF4-FFF2-40B4-BE49-F238E27FC236}">
                <a16:creationId xmlns:a16="http://schemas.microsoft.com/office/drawing/2014/main" xmlns="" id="{353796B6-EB6C-46A5-9D1B-9280978247D1}"/>
              </a:ext>
            </a:extLst>
          </p:cNvPr>
          <p:cNvSpPr>
            <a:spLocks noGrp="1"/>
          </p:cNvSpPr>
          <p:nvPr>
            <p:ph type="title"/>
          </p:nvPr>
        </p:nvSpPr>
        <p:spPr>
          <a:xfrm>
            <a:off x="239486" y="266330"/>
            <a:ext cx="8464897" cy="691613"/>
          </a:xfrm>
        </p:spPr>
        <p:txBody>
          <a:bodyPr>
            <a:normAutofit fontScale="90000"/>
          </a:bodyPr>
          <a:lstStyle/>
          <a:p>
            <a:r>
              <a:rPr lang="en-US" dirty="0">
                <a:solidFill>
                  <a:srgbClr val="FF9900"/>
                </a:solidFill>
              </a:rPr>
              <a:t>Arlington’s Annual Recycle and Waste Reduction</a:t>
            </a:r>
          </a:p>
        </p:txBody>
      </p:sp>
      <p:sp>
        <p:nvSpPr>
          <p:cNvPr id="5" name="Slide Number Placeholder 4">
            <a:extLst>
              <a:ext uri="{FF2B5EF4-FFF2-40B4-BE49-F238E27FC236}">
                <a16:creationId xmlns:a16="http://schemas.microsoft.com/office/drawing/2014/main" xmlns="" id="{A303A90E-A2A4-4D60-9896-33C65543323C}"/>
              </a:ext>
            </a:extLst>
          </p:cNvPr>
          <p:cNvSpPr>
            <a:spLocks noGrp="1"/>
          </p:cNvSpPr>
          <p:nvPr>
            <p:ph type="sldNum" sz="quarter" idx="12"/>
          </p:nvPr>
        </p:nvSpPr>
        <p:spPr/>
        <p:txBody>
          <a:bodyPr/>
          <a:lstStyle/>
          <a:p>
            <a:fld id="{C5A5B548-1C9A-2E47-9EC6-79C31F408CCC}" type="slidenum">
              <a:rPr lang="en-US" smtClean="0"/>
              <a:pPr/>
              <a:t>12</a:t>
            </a:fld>
            <a:endParaRPr lang="en-US" dirty="0"/>
          </a:p>
        </p:txBody>
      </p:sp>
    </p:spTree>
    <p:extLst>
      <p:ext uri="{BB962C8B-B14F-4D97-AF65-F5344CB8AC3E}">
        <p14:creationId xmlns:p14="http://schemas.microsoft.com/office/powerpoint/2010/main" val="283719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CC5EF-4D4A-40E4-A3DA-E654F1B99A24}"/>
              </a:ext>
            </a:extLst>
          </p:cNvPr>
          <p:cNvSpPr>
            <a:spLocks noGrp="1"/>
          </p:cNvSpPr>
          <p:nvPr>
            <p:ph type="title"/>
          </p:nvPr>
        </p:nvSpPr>
        <p:spPr>
          <a:xfrm>
            <a:off x="239486" y="266330"/>
            <a:ext cx="8464897" cy="691613"/>
          </a:xfrm>
        </p:spPr>
        <p:txBody>
          <a:bodyPr/>
          <a:lstStyle/>
          <a:p>
            <a:r>
              <a:rPr lang="en-US" dirty="0">
                <a:solidFill>
                  <a:srgbClr val="FF9900"/>
                </a:solidFill>
              </a:rPr>
              <a:t>Arlington’s Water Conservation Efforts</a:t>
            </a:r>
          </a:p>
        </p:txBody>
      </p:sp>
      <p:sp>
        <p:nvSpPr>
          <p:cNvPr id="3" name="Text Placeholder 2">
            <a:extLst>
              <a:ext uri="{FF2B5EF4-FFF2-40B4-BE49-F238E27FC236}">
                <a16:creationId xmlns:a16="http://schemas.microsoft.com/office/drawing/2014/main" xmlns="" id="{E1E62F97-05CD-4E23-93E1-793935320B74}"/>
              </a:ext>
            </a:extLst>
          </p:cNvPr>
          <p:cNvSpPr>
            <a:spLocks noGrp="1"/>
          </p:cNvSpPr>
          <p:nvPr>
            <p:ph type="body" sz="half" idx="2"/>
          </p:nvPr>
        </p:nvSpPr>
        <p:spPr>
          <a:xfrm>
            <a:off x="239487" y="816746"/>
            <a:ext cx="8464898" cy="4060423"/>
          </a:xfrm>
        </p:spPr>
        <p:txBody>
          <a:bodyPr>
            <a:normAutofit fontScale="92500" lnSpcReduction="10000"/>
          </a:bodyPr>
          <a:lstStyle/>
          <a:p>
            <a:pPr>
              <a:buFont typeface="Wingdings" panose="05000000000000000000" pitchFamily="2" charset="2"/>
              <a:buChar char="v"/>
            </a:pPr>
            <a:r>
              <a:rPr lang="en-US" dirty="0">
                <a:solidFill>
                  <a:schemeClr val="tx2">
                    <a:lumMod val="90000"/>
                    <a:lumOff val="10000"/>
                  </a:schemeClr>
                </a:solidFill>
              </a:rPr>
              <a:t>AVEF is designed for maximum water and power efficiency</a:t>
            </a:r>
          </a:p>
          <a:p>
            <a:pPr marL="628650" lvl="1" indent="-171450">
              <a:buFont typeface="Wingdings" panose="05000000000000000000" pitchFamily="2" charset="2"/>
              <a:buChar char="v"/>
            </a:pPr>
            <a:r>
              <a:rPr lang="en-US" sz="1400" dirty="0">
                <a:solidFill>
                  <a:schemeClr val="tx2">
                    <a:lumMod val="90000"/>
                    <a:lumOff val="10000"/>
                  </a:schemeClr>
                </a:solidFill>
              </a:rPr>
              <a:t>Combined Cycle plants use considerably less water than conventional steam generating plants</a:t>
            </a:r>
          </a:p>
          <a:p>
            <a:pPr>
              <a:buFont typeface="Wingdings" panose="05000000000000000000" pitchFamily="2" charset="2"/>
              <a:buChar char="v"/>
            </a:pPr>
            <a:r>
              <a:rPr lang="en-US" dirty="0">
                <a:solidFill>
                  <a:schemeClr val="tx2">
                    <a:lumMod val="90000"/>
                    <a:lumOff val="10000"/>
                  </a:schemeClr>
                </a:solidFill>
              </a:rPr>
              <a:t>AVEF has a complex water treatment system that provides for significant recycling and reuse of the cooling water, which reduces water makeup requirements</a:t>
            </a:r>
          </a:p>
          <a:p>
            <a:pPr marL="628650" lvl="1" indent="-171450">
              <a:buFont typeface="Wingdings" panose="05000000000000000000" pitchFamily="2" charset="2"/>
              <a:buChar char="v"/>
            </a:pPr>
            <a:r>
              <a:rPr lang="en-US" sz="1400" dirty="0">
                <a:solidFill>
                  <a:schemeClr val="tx2">
                    <a:lumMod val="90000"/>
                    <a:lumOff val="10000"/>
                  </a:schemeClr>
                </a:solidFill>
              </a:rPr>
              <a:t>AVEF has implemented a number of projects in 2017 that allowed the facility to use the same amount of water as we have averaged over the last 2 years despite a 10% increase in power production over the same period. We decreased the cooling tower blowdown to the ponds from ~80GPM to 50 GPM.</a:t>
            </a:r>
          </a:p>
          <a:p>
            <a:pPr marL="1085850" lvl="2" indent="-171450">
              <a:buFont typeface="Wingdings" panose="05000000000000000000" pitchFamily="2" charset="2"/>
              <a:buChar char="v"/>
            </a:pPr>
            <a:r>
              <a:rPr lang="en-US" sz="1400" dirty="0">
                <a:solidFill>
                  <a:schemeClr val="tx2">
                    <a:lumMod val="90000"/>
                    <a:lumOff val="10000"/>
                  </a:schemeClr>
                </a:solidFill>
              </a:rPr>
              <a:t>In general terms, water usage is proportional to power production. AVEF has used 10% less water year over year despite increasing production 10%.</a:t>
            </a:r>
          </a:p>
          <a:p>
            <a:pPr marL="628650" lvl="1" indent="-171450">
              <a:buFont typeface="Wingdings" panose="05000000000000000000" pitchFamily="2" charset="2"/>
              <a:buChar char="v"/>
            </a:pPr>
            <a:r>
              <a:rPr lang="en-US" sz="1400" dirty="0">
                <a:solidFill>
                  <a:schemeClr val="tx2">
                    <a:lumMod val="90000"/>
                    <a:lumOff val="10000"/>
                  </a:schemeClr>
                </a:solidFill>
              </a:rPr>
              <a:t>AVEF water usage reduction was coupled with a few projects to minimize waste water to our evaporative ponds. As a zero liquid discharge facility, AVEF has hard limits on how much waste water we can produce. The facility was able to minimize the amount of waste water to the ponds while achieving our record setting power production year.</a:t>
            </a:r>
          </a:p>
          <a:p>
            <a:pPr marL="628650" lvl="1" indent="-171450">
              <a:buFont typeface="Wingdings" panose="05000000000000000000" pitchFamily="2" charset="2"/>
              <a:buChar char="v"/>
            </a:pPr>
            <a:r>
              <a:rPr lang="en-US" sz="1400" dirty="0">
                <a:solidFill>
                  <a:schemeClr val="tx2">
                    <a:lumMod val="90000"/>
                    <a:lumOff val="10000"/>
                  </a:schemeClr>
                </a:solidFill>
              </a:rPr>
              <a:t>AVEF is still evaluating water recycling technologies to reduce our water usage and waste water production further. </a:t>
            </a:r>
          </a:p>
          <a:p>
            <a:pPr marL="1085850" lvl="2" indent="-171450">
              <a:buFont typeface="Wingdings" panose="05000000000000000000" pitchFamily="2" charset="2"/>
              <a:buChar char="v"/>
            </a:pPr>
            <a:r>
              <a:rPr lang="en-US" sz="1400" b="1" dirty="0">
                <a:solidFill>
                  <a:schemeClr val="tx2">
                    <a:lumMod val="90000"/>
                    <a:lumOff val="10000"/>
                  </a:schemeClr>
                </a:solidFill>
              </a:rPr>
              <a:t>2017 Pilot program that EPRI conducted at a similar facility ultimately deemed not viable at Arlington</a:t>
            </a:r>
          </a:p>
          <a:p>
            <a:pPr marL="1085850" lvl="2" indent="-171450">
              <a:buFont typeface="Wingdings" panose="05000000000000000000" pitchFamily="2" charset="2"/>
              <a:buChar char="v"/>
            </a:pPr>
            <a:r>
              <a:rPr lang="en-US" sz="1400" b="1" dirty="0">
                <a:solidFill>
                  <a:schemeClr val="tx2">
                    <a:lumMod val="90000"/>
                    <a:lumOff val="10000"/>
                  </a:schemeClr>
                </a:solidFill>
              </a:rPr>
              <a:t>KMX Vacuum Membrane Distillation Project Pilot Trial at Arlington Valley initiated for 2018</a:t>
            </a:r>
          </a:p>
          <a:p>
            <a:r>
              <a:rPr lang="en-US" dirty="0"/>
              <a:t>The Future, Capital Power expects to increase our capacity during the year and we are looking at all options</a:t>
            </a:r>
          </a:p>
        </p:txBody>
      </p:sp>
      <p:sp>
        <p:nvSpPr>
          <p:cNvPr id="4" name="Slide Number Placeholder 3">
            <a:extLst>
              <a:ext uri="{FF2B5EF4-FFF2-40B4-BE49-F238E27FC236}">
                <a16:creationId xmlns:a16="http://schemas.microsoft.com/office/drawing/2014/main" xmlns="" id="{0C00D732-7EF9-4204-9713-4ACB618598AA}"/>
              </a:ext>
            </a:extLst>
          </p:cNvPr>
          <p:cNvSpPr>
            <a:spLocks noGrp="1"/>
          </p:cNvSpPr>
          <p:nvPr>
            <p:ph type="sldNum" sz="quarter" idx="12"/>
          </p:nvPr>
        </p:nvSpPr>
        <p:spPr/>
        <p:txBody>
          <a:bodyPr/>
          <a:lstStyle/>
          <a:p>
            <a:fld id="{C5A5B548-1C9A-2E47-9EC6-79C31F408CCC}" type="slidenum">
              <a:rPr lang="en-US" smtClean="0"/>
              <a:pPr/>
              <a:t>13</a:t>
            </a:fld>
            <a:endParaRPr lang="en-US" dirty="0"/>
          </a:p>
        </p:txBody>
      </p:sp>
    </p:spTree>
    <p:extLst>
      <p:ext uri="{BB962C8B-B14F-4D97-AF65-F5344CB8AC3E}">
        <p14:creationId xmlns:p14="http://schemas.microsoft.com/office/powerpoint/2010/main" val="1775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EA1303-26DB-425A-9951-FC0080EF1C2D}"/>
              </a:ext>
            </a:extLst>
          </p:cNvPr>
          <p:cNvSpPr>
            <a:spLocks noGrp="1"/>
          </p:cNvSpPr>
          <p:nvPr>
            <p:ph type="title"/>
          </p:nvPr>
        </p:nvSpPr>
        <p:spPr>
          <a:xfrm>
            <a:off x="239486" y="283029"/>
            <a:ext cx="8464897" cy="674914"/>
          </a:xfrm>
        </p:spPr>
        <p:txBody>
          <a:bodyPr>
            <a:normAutofit/>
          </a:bodyPr>
          <a:lstStyle/>
          <a:p>
            <a:r>
              <a:rPr lang="en-US" dirty="0">
                <a:solidFill>
                  <a:srgbClr val="FF9900"/>
                </a:solidFill>
              </a:rPr>
              <a:t>Arlington’s KMX Project Trial</a:t>
            </a:r>
          </a:p>
        </p:txBody>
      </p:sp>
      <p:sp>
        <p:nvSpPr>
          <p:cNvPr id="3" name="Text Placeholder 2">
            <a:extLst>
              <a:ext uri="{FF2B5EF4-FFF2-40B4-BE49-F238E27FC236}">
                <a16:creationId xmlns:a16="http://schemas.microsoft.com/office/drawing/2014/main" xmlns="" id="{491CC463-32D1-45D8-8C67-675866408211}"/>
              </a:ext>
            </a:extLst>
          </p:cNvPr>
          <p:cNvSpPr>
            <a:spLocks noGrp="1"/>
          </p:cNvSpPr>
          <p:nvPr>
            <p:ph type="body" sz="half" idx="2"/>
          </p:nvPr>
        </p:nvSpPr>
        <p:spPr>
          <a:xfrm>
            <a:off x="239487" y="745724"/>
            <a:ext cx="4829663" cy="3968319"/>
          </a:xfrm>
        </p:spPr>
        <p:txBody>
          <a:bodyPr>
            <a:noAutofit/>
          </a:bodyPr>
          <a:lstStyle/>
          <a:p>
            <a:pPr>
              <a:buFont typeface="Wingdings" panose="05000000000000000000" pitchFamily="2" charset="2"/>
              <a:buChar char="v"/>
            </a:pPr>
            <a:r>
              <a:rPr lang="en-US" sz="1600" dirty="0">
                <a:solidFill>
                  <a:schemeClr val="tx2">
                    <a:lumMod val="90000"/>
                    <a:lumOff val="10000"/>
                  </a:schemeClr>
                </a:solidFill>
              </a:rPr>
              <a:t>KMX approached Arlington in 2017</a:t>
            </a:r>
          </a:p>
          <a:p>
            <a:pPr marL="628650" lvl="1" indent="-171450">
              <a:buFont typeface="Wingdings" panose="05000000000000000000" pitchFamily="2" charset="2"/>
              <a:buChar char="v"/>
            </a:pPr>
            <a:r>
              <a:rPr lang="en-US" sz="1400" dirty="0">
                <a:solidFill>
                  <a:schemeClr val="tx2">
                    <a:lumMod val="90000"/>
                    <a:lumOff val="10000"/>
                  </a:schemeClr>
                </a:solidFill>
              </a:rPr>
              <a:t>They were looking for a facility where they could try to upsize their project and show proof of technology. </a:t>
            </a:r>
          </a:p>
          <a:p>
            <a:pPr marL="628650" lvl="1" indent="-171450">
              <a:buFont typeface="Wingdings" panose="05000000000000000000" pitchFamily="2" charset="2"/>
              <a:buChar char="v"/>
            </a:pPr>
            <a:r>
              <a:rPr lang="en-US" sz="1400" dirty="0">
                <a:solidFill>
                  <a:schemeClr val="tx2">
                    <a:lumMod val="90000"/>
                    <a:lumOff val="10000"/>
                  </a:schemeClr>
                </a:solidFill>
              </a:rPr>
              <a:t>They wanted to show proof of concept for a 100GPM system</a:t>
            </a:r>
          </a:p>
          <a:p>
            <a:pPr marL="628650" lvl="1" indent="-171450">
              <a:buFont typeface="Wingdings" panose="05000000000000000000" pitchFamily="2" charset="2"/>
              <a:buChar char="v"/>
            </a:pPr>
            <a:r>
              <a:rPr lang="en-US" sz="1400" dirty="0">
                <a:solidFill>
                  <a:schemeClr val="tx2">
                    <a:lumMod val="90000"/>
                    <a:lumOff val="10000"/>
                  </a:schemeClr>
                </a:solidFill>
              </a:rPr>
              <a:t>They needed high salt concentration like Arlington’s Evap Ponds at 168,000 mg/L TDS</a:t>
            </a:r>
          </a:p>
          <a:p>
            <a:pPr marL="457200" indent="-171450">
              <a:buFont typeface="Wingdings" panose="05000000000000000000" pitchFamily="2" charset="2"/>
              <a:buChar char="v"/>
            </a:pPr>
            <a:r>
              <a:rPr lang="en-US" sz="1600" dirty="0">
                <a:solidFill>
                  <a:schemeClr val="tx2">
                    <a:lumMod val="90000"/>
                    <a:lumOff val="10000"/>
                  </a:schemeClr>
                </a:solidFill>
              </a:rPr>
              <a:t>KMX Provided a Mobile Distillation Unit</a:t>
            </a:r>
          </a:p>
          <a:p>
            <a:pPr marL="628650" lvl="1" indent="-171450">
              <a:buFont typeface="Wingdings" panose="05000000000000000000" pitchFamily="2" charset="2"/>
              <a:buChar char="v"/>
            </a:pPr>
            <a:r>
              <a:rPr lang="en-US" sz="1400" b="1" dirty="0">
                <a:solidFill>
                  <a:schemeClr val="tx2">
                    <a:lumMod val="90000"/>
                    <a:lumOff val="10000"/>
                  </a:schemeClr>
                </a:solidFill>
              </a:rPr>
              <a:t>Treated 1200 gallons of pond water over a three week period at a rate of 4-6 GPM permeate production. </a:t>
            </a:r>
          </a:p>
          <a:p>
            <a:pPr marL="628650" lvl="1" indent="-171450">
              <a:buFont typeface="Wingdings" panose="05000000000000000000" pitchFamily="2" charset="2"/>
              <a:buChar char="v"/>
            </a:pPr>
            <a:r>
              <a:rPr lang="en-US" sz="1400" b="1" dirty="0">
                <a:solidFill>
                  <a:schemeClr val="tx2">
                    <a:lumMod val="90000"/>
                    <a:lumOff val="10000"/>
                  </a:schemeClr>
                </a:solidFill>
              </a:rPr>
              <a:t>46% of the pond water was recovered at a quality level of &lt;30 ppm TDS and reused in the water plant</a:t>
            </a:r>
          </a:p>
        </p:txBody>
      </p:sp>
      <p:sp>
        <p:nvSpPr>
          <p:cNvPr id="5" name="TextBox 4">
            <a:extLst>
              <a:ext uri="{FF2B5EF4-FFF2-40B4-BE49-F238E27FC236}">
                <a16:creationId xmlns:a16="http://schemas.microsoft.com/office/drawing/2014/main" xmlns="" id="{859FC08C-BB8B-4041-9E9F-A7DE170E5EC4}"/>
              </a:ext>
            </a:extLst>
          </p:cNvPr>
          <p:cNvSpPr txBox="1"/>
          <p:nvPr/>
        </p:nvSpPr>
        <p:spPr>
          <a:xfrm>
            <a:off x="5069150" y="3062038"/>
            <a:ext cx="3835363" cy="1815882"/>
          </a:xfrm>
          <a:prstGeom prst="rect">
            <a:avLst/>
          </a:prstGeom>
          <a:noFill/>
        </p:spPr>
        <p:txBody>
          <a:bodyPr wrap="square" rtlCol="0">
            <a:spAutoFit/>
          </a:bodyPr>
          <a:lstStyle/>
          <a:p>
            <a:pPr marL="285750" indent="-285750">
              <a:buFont typeface="Wingdings" panose="05000000000000000000" pitchFamily="2" charset="2"/>
              <a:buChar char="v"/>
            </a:pPr>
            <a:r>
              <a:rPr lang="en-US" sz="1400" b="1" dirty="0">
                <a:solidFill>
                  <a:schemeClr val="tx2">
                    <a:lumMod val="90000"/>
                    <a:lumOff val="10000"/>
                  </a:schemeClr>
                </a:solidFill>
                <a:latin typeface="Arial" panose="020B0604020202020204" pitchFamily="34" charset="0"/>
                <a:cs typeface="Arial" panose="020B0604020202020204" pitchFamily="34" charset="0"/>
              </a:rPr>
              <a:t>~80% Direct Cooling Tower Blowdown recovery during the summer trial.  We estimate that we could decrease our water to the pond from 50 GPM to 25 GPM on an annual average basis.</a:t>
            </a:r>
          </a:p>
          <a:p>
            <a:pPr marL="742950" lvl="1" indent="-285750">
              <a:buFont typeface="Wingdings" panose="05000000000000000000" pitchFamily="2" charset="2"/>
              <a:buChar char="v"/>
            </a:pPr>
            <a:r>
              <a:rPr lang="en-US" sz="1400" b="1" dirty="0">
                <a:solidFill>
                  <a:schemeClr val="tx2">
                    <a:lumMod val="90000"/>
                    <a:lumOff val="10000"/>
                  </a:schemeClr>
                </a:solidFill>
                <a:latin typeface="Arial" panose="020B0604020202020204" pitchFamily="34" charset="0"/>
                <a:cs typeface="Arial" panose="020B0604020202020204" pitchFamily="34" charset="0"/>
              </a:rPr>
              <a:t> This is a big deal if we increase our Operations as expected over the next few years.</a:t>
            </a:r>
          </a:p>
        </p:txBody>
      </p:sp>
      <p:sp>
        <p:nvSpPr>
          <p:cNvPr id="7" name="AutoShape 2" descr="KMX-mobile-brine-management">
            <a:extLst>
              <a:ext uri="{FF2B5EF4-FFF2-40B4-BE49-F238E27FC236}">
                <a16:creationId xmlns:a16="http://schemas.microsoft.com/office/drawing/2014/main" xmlns="" id="{5FEA81BD-EBE0-44CF-ACDE-337A39109BD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xmlns="" id="{70A3C573-D5AF-41FA-BE7F-AC0D7502C815}"/>
              </a:ext>
            </a:extLst>
          </p:cNvPr>
          <p:cNvPicPr>
            <a:picLocks noChangeAspect="1"/>
          </p:cNvPicPr>
          <p:nvPr/>
        </p:nvPicPr>
        <p:blipFill>
          <a:blip r:embed="rId2"/>
          <a:stretch>
            <a:fillRect/>
          </a:stretch>
        </p:blipFill>
        <p:spPr>
          <a:xfrm>
            <a:off x="4900637" y="1104900"/>
            <a:ext cx="4003876" cy="1613807"/>
          </a:xfrm>
          <a:prstGeom prst="rect">
            <a:avLst/>
          </a:prstGeom>
        </p:spPr>
      </p:pic>
      <p:sp>
        <p:nvSpPr>
          <p:cNvPr id="9" name="Slide Number Placeholder 8">
            <a:extLst>
              <a:ext uri="{FF2B5EF4-FFF2-40B4-BE49-F238E27FC236}">
                <a16:creationId xmlns:a16="http://schemas.microsoft.com/office/drawing/2014/main" xmlns="" id="{D3D93FBC-5DA9-4449-A298-BF3C408EFA91}"/>
              </a:ext>
            </a:extLst>
          </p:cNvPr>
          <p:cNvSpPr>
            <a:spLocks noGrp="1"/>
          </p:cNvSpPr>
          <p:nvPr>
            <p:ph type="sldNum" sz="quarter" idx="12"/>
          </p:nvPr>
        </p:nvSpPr>
        <p:spPr/>
        <p:txBody>
          <a:bodyPr/>
          <a:lstStyle/>
          <a:p>
            <a:fld id="{C5A5B548-1C9A-2E47-9EC6-79C31F408CCC}" type="slidenum">
              <a:rPr lang="en-US" smtClean="0"/>
              <a:pPr/>
              <a:t>14</a:t>
            </a:fld>
            <a:endParaRPr lang="en-US" dirty="0"/>
          </a:p>
        </p:txBody>
      </p:sp>
    </p:spTree>
    <p:extLst>
      <p:ext uri="{BB962C8B-B14F-4D97-AF65-F5344CB8AC3E}">
        <p14:creationId xmlns:p14="http://schemas.microsoft.com/office/powerpoint/2010/main" val="64240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9548FF8-0053-4B4F-8260-FD1ED5FB3A9F}"/>
              </a:ext>
            </a:extLst>
          </p:cNvPr>
          <p:cNvSpPr>
            <a:spLocks noGrp="1"/>
          </p:cNvSpPr>
          <p:nvPr>
            <p:ph type="body" sz="half" idx="2"/>
          </p:nvPr>
        </p:nvSpPr>
        <p:spPr/>
        <p:txBody>
          <a:bodyPr/>
          <a:lstStyle/>
          <a:p>
            <a:r>
              <a:rPr lang="en-US" dirty="0">
                <a:solidFill>
                  <a:schemeClr val="tx2">
                    <a:lumMod val="75000"/>
                    <a:lumOff val="25000"/>
                  </a:schemeClr>
                </a:solidFill>
              </a:rPr>
              <a:t>AVEF entered into a lease with Sempra to build an additional solar power generation field on 890 acres of our property . This project will double the amount of solar fields supported by our land. </a:t>
            </a:r>
          </a:p>
          <a:p>
            <a:endParaRPr lang="en-US" dirty="0"/>
          </a:p>
        </p:txBody>
      </p:sp>
      <p:sp>
        <p:nvSpPr>
          <p:cNvPr id="4" name="Title 1">
            <a:extLst>
              <a:ext uri="{FF2B5EF4-FFF2-40B4-BE49-F238E27FC236}">
                <a16:creationId xmlns:a16="http://schemas.microsoft.com/office/drawing/2014/main" xmlns="" id="{5E2B6805-27E0-4B5D-A0E6-A3AFE5E08EAD}"/>
              </a:ext>
            </a:extLst>
          </p:cNvPr>
          <p:cNvSpPr>
            <a:spLocks noGrp="1"/>
          </p:cNvSpPr>
          <p:nvPr>
            <p:ph type="title"/>
          </p:nvPr>
        </p:nvSpPr>
        <p:spPr>
          <a:xfrm>
            <a:off x="239486" y="301841"/>
            <a:ext cx="8464897" cy="656102"/>
          </a:xfrm>
        </p:spPr>
        <p:txBody>
          <a:bodyPr>
            <a:normAutofit/>
          </a:bodyPr>
          <a:lstStyle/>
          <a:p>
            <a:r>
              <a:rPr lang="en-US" dirty="0">
                <a:solidFill>
                  <a:srgbClr val="FF9900"/>
                </a:solidFill>
              </a:rPr>
              <a:t>Arlington’s Renewable Energy Support</a:t>
            </a:r>
          </a:p>
        </p:txBody>
      </p:sp>
      <p:pic>
        <p:nvPicPr>
          <p:cNvPr id="5" name="Content Placeholder 10">
            <a:extLst>
              <a:ext uri="{FF2B5EF4-FFF2-40B4-BE49-F238E27FC236}">
                <a16:creationId xmlns:a16="http://schemas.microsoft.com/office/drawing/2014/main" xmlns="" id="{F88F068E-C7F7-4120-9C41-E52E04896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71" y="1663096"/>
            <a:ext cx="3905063" cy="2404625"/>
          </a:xfrm>
          <a:prstGeom prst="rect">
            <a:avLst/>
          </a:prstGeom>
        </p:spPr>
      </p:pic>
      <p:pic>
        <p:nvPicPr>
          <p:cNvPr id="6" name="Picture 5">
            <a:extLst>
              <a:ext uri="{FF2B5EF4-FFF2-40B4-BE49-F238E27FC236}">
                <a16:creationId xmlns:a16="http://schemas.microsoft.com/office/drawing/2014/main" xmlns="" id="{07D24D57-E648-440C-9465-FD8BFA53915D}"/>
              </a:ext>
            </a:extLst>
          </p:cNvPr>
          <p:cNvPicPr>
            <a:picLocks noChangeAspect="1"/>
          </p:cNvPicPr>
          <p:nvPr/>
        </p:nvPicPr>
        <p:blipFill>
          <a:blip r:embed="rId3"/>
          <a:stretch>
            <a:fillRect/>
          </a:stretch>
        </p:blipFill>
        <p:spPr>
          <a:xfrm>
            <a:off x="6466595" y="1663096"/>
            <a:ext cx="2292295" cy="2743438"/>
          </a:xfrm>
          <a:prstGeom prst="rect">
            <a:avLst/>
          </a:prstGeom>
        </p:spPr>
      </p:pic>
      <p:pic>
        <p:nvPicPr>
          <p:cNvPr id="7" name="Picture 6">
            <a:extLst>
              <a:ext uri="{FF2B5EF4-FFF2-40B4-BE49-F238E27FC236}">
                <a16:creationId xmlns:a16="http://schemas.microsoft.com/office/drawing/2014/main" xmlns="" id="{BB586035-A29D-48C5-AA2C-88696575B432}"/>
              </a:ext>
            </a:extLst>
          </p:cNvPr>
          <p:cNvPicPr>
            <a:picLocks noChangeAspect="1"/>
          </p:cNvPicPr>
          <p:nvPr/>
        </p:nvPicPr>
        <p:blipFill>
          <a:blip r:embed="rId4"/>
          <a:stretch>
            <a:fillRect/>
          </a:stretch>
        </p:blipFill>
        <p:spPr>
          <a:xfrm>
            <a:off x="4640235" y="1663096"/>
            <a:ext cx="1494223" cy="2374382"/>
          </a:xfrm>
          <a:prstGeom prst="rect">
            <a:avLst/>
          </a:prstGeom>
        </p:spPr>
      </p:pic>
      <p:sp>
        <p:nvSpPr>
          <p:cNvPr id="8" name="Slide Number Placeholder 7">
            <a:extLst>
              <a:ext uri="{FF2B5EF4-FFF2-40B4-BE49-F238E27FC236}">
                <a16:creationId xmlns:a16="http://schemas.microsoft.com/office/drawing/2014/main" xmlns="" id="{362E72BA-B03E-4645-A9C0-A4ADFA8EC833}"/>
              </a:ext>
            </a:extLst>
          </p:cNvPr>
          <p:cNvSpPr>
            <a:spLocks noGrp="1"/>
          </p:cNvSpPr>
          <p:nvPr>
            <p:ph type="sldNum" sz="quarter" idx="12"/>
          </p:nvPr>
        </p:nvSpPr>
        <p:spPr/>
        <p:txBody>
          <a:bodyPr/>
          <a:lstStyle/>
          <a:p>
            <a:fld id="{C5A5B548-1C9A-2E47-9EC6-79C31F408CCC}" type="slidenum">
              <a:rPr lang="en-US" smtClean="0"/>
              <a:pPr/>
              <a:t>15</a:t>
            </a:fld>
            <a:endParaRPr lang="en-US" dirty="0"/>
          </a:p>
        </p:txBody>
      </p:sp>
    </p:spTree>
    <p:extLst>
      <p:ext uri="{BB962C8B-B14F-4D97-AF65-F5344CB8AC3E}">
        <p14:creationId xmlns:p14="http://schemas.microsoft.com/office/powerpoint/2010/main" val="28518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66CB824-DAE9-4FF0-A4D7-C15924B86532}"/>
              </a:ext>
            </a:extLst>
          </p:cNvPr>
          <p:cNvSpPr>
            <a:spLocks noGrp="1"/>
          </p:cNvSpPr>
          <p:nvPr>
            <p:ph type="body" sz="half" idx="2"/>
          </p:nvPr>
        </p:nvSpPr>
        <p:spPr>
          <a:xfrm>
            <a:off x="239487" y="711201"/>
            <a:ext cx="8464898" cy="1995424"/>
          </a:xfrm>
        </p:spPr>
        <p:txBody>
          <a:bodyPr>
            <a:normAutofit/>
          </a:bodyPr>
          <a:lstStyle/>
          <a:p>
            <a:pPr>
              <a:buFont typeface="Wingdings" panose="05000000000000000000" pitchFamily="2" charset="2"/>
              <a:buChar char="v"/>
            </a:pPr>
            <a:r>
              <a:rPr lang="en-US" sz="1600" dirty="0">
                <a:solidFill>
                  <a:schemeClr val="tx2">
                    <a:lumMod val="90000"/>
                    <a:lumOff val="10000"/>
                  </a:schemeClr>
                </a:solidFill>
              </a:rPr>
              <a:t>Arlington Valley Energy Facility works with many organizations to share ideas that will enhance all parties’ environmental achievements</a:t>
            </a:r>
          </a:p>
          <a:p>
            <a:pPr>
              <a:buFont typeface="Wingdings" panose="05000000000000000000" pitchFamily="2" charset="2"/>
              <a:buChar char="v"/>
            </a:pPr>
            <a:r>
              <a:rPr lang="en-US" sz="1600" dirty="0">
                <a:solidFill>
                  <a:schemeClr val="tx2">
                    <a:lumMod val="90000"/>
                    <a:lumOff val="10000"/>
                  </a:schemeClr>
                </a:solidFill>
              </a:rPr>
              <a:t>Arlington Valley has taken part in the Clean Power Plan stakeholders’ process with the ADEQ in order to maximize the positive impact of the final ruling on Arizona businesses</a:t>
            </a:r>
          </a:p>
          <a:p>
            <a:pPr>
              <a:buFont typeface="Wingdings" panose="05000000000000000000" pitchFamily="2" charset="2"/>
              <a:buChar char="v"/>
            </a:pPr>
            <a:r>
              <a:rPr lang="en-US" sz="1600" dirty="0">
                <a:solidFill>
                  <a:schemeClr val="tx2">
                    <a:lumMod val="90000"/>
                    <a:lumOff val="10000"/>
                  </a:schemeClr>
                </a:solidFill>
              </a:rPr>
              <a:t>Arlington Valley was an original member of the California Climate Registry, and continues to support this innovative effort</a:t>
            </a:r>
          </a:p>
          <a:p>
            <a:endParaRPr lang="en-US" dirty="0"/>
          </a:p>
        </p:txBody>
      </p:sp>
      <p:sp>
        <p:nvSpPr>
          <p:cNvPr id="4" name="Title 1">
            <a:extLst>
              <a:ext uri="{FF2B5EF4-FFF2-40B4-BE49-F238E27FC236}">
                <a16:creationId xmlns:a16="http://schemas.microsoft.com/office/drawing/2014/main" xmlns="" id="{ED1F32C3-8E27-4B08-B46A-EE1CD2859E17}"/>
              </a:ext>
            </a:extLst>
          </p:cNvPr>
          <p:cNvSpPr>
            <a:spLocks noGrp="1"/>
          </p:cNvSpPr>
          <p:nvPr>
            <p:ph type="title"/>
          </p:nvPr>
        </p:nvSpPr>
        <p:spPr>
          <a:xfrm>
            <a:off x="239486" y="224971"/>
            <a:ext cx="8464897" cy="732972"/>
          </a:xfrm>
        </p:spPr>
        <p:txBody>
          <a:bodyPr>
            <a:normAutofit/>
          </a:bodyPr>
          <a:lstStyle/>
          <a:p>
            <a:r>
              <a:rPr lang="en-US" dirty="0">
                <a:solidFill>
                  <a:srgbClr val="FF9900"/>
                </a:solidFill>
              </a:rPr>
              <a:t>Arlington’s Education and mentoring</a:t>
            </a:r>
          </a:p>
        </p:txBody>
      </p:sp>
      <p:sp>
        <p:nvSpPr>
          <p:cNvPr id="5" name="Title 1">
            <a:extLst>
              <a:ext uri="{FF2B5EF4-FFF2-40B4-BE49-F238E27FC236}">
                <a16:creationId xmlns:a16="http://schemas.microsoft.com/office/drawing/2014/main" xmlns="" id="{738D4F42-A2A4-4561-BF83-D13659862D68}"/>
              </a:ext>
            </a:extLst>
          </p:cNvPr>
          <p:cNvSpPr txBox="1">
            <a:spLocks/>
          </p:cNvSpPr>
          <p:nvPr/>
        </p:nvSpPr>
        <p:spPr>
          <a:xfrm>
            <a:off x="239488" y="2355161"/>
            <a:ext cx="8464897" cy="957943"/>
          </a:xfrm>
          <a:prstGeom prst="rect">
            <a:avLst/>
          </a:prstGeom>
          <a:ln>
            <a:noFill/>
          </a:ln>
        </p:spPr>
        <p:txBody>
          <a:bodyPr vert="horz" lIns="91440" tIns="45720" rIns="91440" bIns="45720" rtlCol="0" anchor="t" anchorCtr="0">
            <a:noAutofit/>
          </a:bodyPr>
          <a:lstStyle>
            <a:lvl1pPr algn="l" defTabSz="457200" rtl="0" eaLnBrk="1" latinLnBrk="0" hangingPunct="1">
              <a:spcBef>
                <a:spcPct val="0"/>
              </a:spcBef>
              <a:buNone/>
              <a:defRPr sz="2800" b="1" kern="12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sz="2900" dirty="0">
                <a:solidFill>
                  <a:srgbClr val="FF9900"/>
                </a:solidFill>
              </a:rPr>
              <a:t>Power plant &amp; environmental chemistry committee</a:t>
            </a:r>
          </a:p>
        </p:txBody>
      </p:sp>
      <p:sp>
        <p:nvSpPr>
          <p:cNvPr id="6" name="Rectangle 5">
            <a:extLst>
              <a:ext uri="{FF2B5EF4-FFF2-40B4-BE49-F238E27FC236}">
                <a16:creationId xmlns:a16="http://schemas.microsoft.com/office/drawing/2014/main" xmlns="" id="{B5EE8364-629E-4044-8D4F-BF084D73C422}"/>
              </a:ext>
            </a:extLst>
          </p:cNvPr>
          <p:cNvSpPr/>
          <p:nvPr/>
        </p:nvSpPr>
        <p:spPr>
          <a:xfrm>
            <a:off x="239486" y="3363904"/>
            <a:ext cx="8904514" cy="1323439"/>
          </a:xfrm>
          <a:prstGeom prst="rect">
            <a:avLst/>
          </a:prstGeom>
        </p:spPr>
        <p:txBody>
          <a:bodyPr wrap="square">
            <a:spAutoFit/>
          </a:bodyPr>
          <a:lstStyle/>
          <a:p>
            <a:pPr marL="285750" indent="-285750">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The PPEC is a research group focused on advances and best practices in the areas of chemistry and environmental management at power plants </a:t>
            </a:r>
          </a:p>
          <a:p>
            <a:pPr marL="285750" indent="-285750">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The PPEC maintains a membership of approximately 120 professionals from all across the United States and abroad</a:t>
            </a:r>
          </a:p>
          <a:p>
            <a:pPr marL="285750" indent="-285750">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Affiliated with and supported by the Electric Power Research Institute</a:t>
            </a:r>
          </a:p>
        </p:txBody>
      </p:sp>
      <p:sp>
        <p:nvSpPr>
          <p:cNvPr id="7" name="Slide Number Placeholder 6">
            <a:extLst>
              <a:ext uri="{FF2B5EF4-FFF2-40B4-BE49-F238E27FC236}">
                <a16:creationId xmlns:a16="http://schemas.microsoft.com/office/drawing/2014/main" xmlns="" id="{07BFBB92-EFAB-411F-8A16-255619A623E7}"/>
              </a:ext>
            </a:extLst>
          </p:cNvPr>
          <p:cNvSpPr>
            <a:spLocks noGrp="1"/>
          </p:cNvSpPr>
          <p:nvPr>
            <p:ph type="sldNum" sz="quarter" idx="12"/>
          </p:nvPr>
        </p:nvSpPr>
        <p:spPr/>
        <p:txBody>
          <a:bodyPr/>
          <a:lstStyle/>
          <a:p>
            <a:fld id="{C5A5B548-1C9A-2E47-9EC6-79C31F408CCC}" type="slidenum">
              <a:rPr lang="en-US" smtClean="0"/>
              <a:pPr/>
              <a:t>16</a:t>
            </a:fld>
            <a:endParaRPr lang="en-US" dirty="0"/>
          </a:p>
        </p:txBody>
      </p:sp>
    </p:spTree>
    <p:extLst>
      <p:ext uri="{BB962C8B-B14F-4D97-AF65-F5344CB8AC3E}">
        <p14:creationId xmlns:p14="http://schemas.microsoft.com/office/powerpoint/2010/main" val="359942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4FA7F-DC2F-4FA1-A910-1BA8F34FFF6E}"/>
              </a:ext>
            </a:extLst>
          </p:cNvPr>
          <p:cNvSpPr>
            <a:spLocks noGrp="1"/>
          </p:cNvSpPr>
          <p:nvPr>
            <p:ph type="title"/>
          </p:nvPr>
        </p:nvSpPr>
        <p:spPr>
          <a:xfrm>
            <a:off x="239486" y="254000"/>
            <a:ext cx="8464897" cy="703943"/>
          </a:xfrm>
        </p:spPr>
        <p:txBody>
          <a:bodyPr/>
          <a:lstStyle/>
          <a:p>
            <a:r>
              <a:rPr lang="en-US" dirty="0">
                <a:solidFill>
                  <a:srgbClr val="FF9900"/>
                </a:solidFill>
              </a:rPr>
              <a:t>Internships &amp; The Future</a:t>
            </a:r>
          </a:p>
        </p:txBody>
      </p:sp>
      <p:sp>
        <p:nvSpPr>
          <p:cNvPr id="3" name="Text Placeholder 2">
            <a:extLst>
              <a:ext uri="{FF2B5EF4-FFF2-40B4-BE49-F238E27FC236}">
                <a16:creationId xmlns:a16="http://schemas.microsoft.com/office/drawing/2014/main" xmlns="" id="{AB101B5F-12F0-478A-B841-9E6CDE1C6305}"/>
              </a:ext>
            </a:extLst>
          </p:cNvPr>
          <p:cNvSpPr>
            <a:spLocks noGrp="1"/>
          </p:cNvSpPr>
          <p:nvPr>
            <p:ph type="body" sz="half" idx="2"/>
          </p:nvPr>
        </p:nvSpPr>
        <p:spPr>
          <a:xfrm>
            <a:off x="0" y="800101"/>
            <a:ext cx="9144000" cy="4089400"/>
          </a:xfrm>
        </p:spPr>
        <p:txBody>
          <a:bodyPr>
            <a:noAutofit/>
          </a:bodyPr>
          <a:lstStyle/>
          <a:p>
            <a:pPr>
              <a:buFont typeface="Wingdings" panose="05000000000000000000" pitchFamily="2" charset="2"/>
              <a:buChar char="v"/>
            </a:pPr>
            <a:r>
              <a:rPr lang="en-US" sz="1600" dirty="0">
                <a:solidFill>
                  <a:schemeClr val="tx2">
                    <a:lumMod val="90000"/>
                    <a:lumOff val="10000"/>
                  </a:schemeClr>
                </a:solidFill>
              </a:rPr>
              <a:t>Last year I reported a bit about our most exciting mentoring project involving summer interns and the Big “What If” Question.  How can we save water at Arlington Valley.</a:t>
            </a:r>
          </a:p>
          <a:p>
            <a:pPr lvl="1">
              <a:buFont typeface="Wingdings" panose="05000000000000000000" pitchFamily="2" charset="2"/>
              <a:buChar char="v"/>
            </a:pPr>
            <a:r>
              <a:rPr lang="en-US" sz="1600" dirty="0">
                <a:solidFill>
                  <a:schemeClr val="tx2">
                    <a:lumMod val="90000"/>
                    <a:lumOff val="10000"/>
                  </a:schemeClr>
                </a:solidFill>
              </a:rPr>
              <a:t>I’ve previously reported on how some of the solutions from our interns have been implemented to greatly reduce our water to our Evaporation Ponds.</a:t>
            </a:r>
          </a:p>
          <a:p>
            <a:pPr lvl="2">
              <a:buFont typeface="Wingdings" panose="05000000000000000000" pitchFamily="2" charset="2"/>
              <a:buChar char="v"/>
            </a:pPr>
            <a:r>
              <a:rPr lang="en-US" sz="1600" dirty="0">
                <a:solidFill>
                  <a:schemeClr val="tx2">
                    <a:lumMod val="90000"/>
                    <a:lumOff val="10000"/>
                  </a:schemeClr>
                </a:solidFill>
              </a:rPr>
              <a:t>  </a:t>
            </a:r>
            <a:r>
              <a:rPr lang="en-US" sz="1600" b="1" dirty="0">
                <a:solidFill>
                  <a:schemeClr val="tx2">
                    <a:lumMod val="90000"/>
                    <a:lumOff val="10000"/>
                  </a:schemeClr>
                </a:solidFill>
              </a:rPr>
              <a:t>In 2017 we had an increase in unit capacity of ~10%, which means we put 10% more process waste water to the ponds. Due to efforts identified by employees and interns, we saved that 10% in the water processing and did not put more water to the ponds. </a:t>
            </a:r>
          </a:p>
          <a:p>
            <a:pPr marL="1085850" lvl="2" indent="-171450">
              <a:buFont typeface="Wingdings" panose="05000000000000000000" pitchFamily="2" charset="2"/>
              <a:buChar char="v"/>
            </a:pPr>
            <a:r>
              <a:rPr lang="en-US" sz="1600" b="1" dirty="0">
                <a:solidFill>
                  <a:schemeClr val="tx2">
                    <a:lumMod val="90000"/>
                    <a:lumOff val="10000"/>
                  </a:schemeClr>
                </a:solidFill>
              </a:rPr>
              <a:t>  In 2018 we had the same higher run profile, but this year our pond levels went down… </a:t>
            </a:r>
          </a:p>
          <a:p>
            <a:pPr marL="628650" lvl="1" indent="-171450">
              <a:buFont typeface="Wingdings" panose="05000000000000000000" pitchFamily="2" charset="2"/>
              <a:buChar char="v"/>
            </a:pPr>
            <a:r>
              <a:rPr lang="en-US" sz="1600" dirty="0">
                <a:solidFill>
                  <a:schemeClr val="tx2">
                    <a:lumMod val="90000"/>
                    <a:lumOff val="10000"/>
                  </a:schemeClr>
                </a:solidFill>
              </a:rPr>
              <a:t>We hired our 2016 summer intern as our full time Plant Engineer</a:t>
            </a:r>
          </a:p>
          <a:p>
            <a:pPr marL="1085850" lvl="2" indent="-171450">
              <a:buFont typeface="Wingdings" panose="05000000000000000000" pitchFamily="2" charset="2"/>
              <a:buChar char="v"/>
            </a:pPr>
            <a:r>
              <a:rPr lang="en-US" sz="1400" dirty="0">
                <a:solidFill>
                  <a:schemeClr val="tx2">
                    <a:lumMod val="90000"/>
                    <a:lumOff val="10000"/>
                  </a:schemeClr>
                </a:solidFill>
              </a:rPr>
              <a:t>As the Plant Engineer, he had an opportunity to implement one of his suggestions for water waste reduction and work on the water trial over the summer.</a:t>
            </a:r>
          </a:p>
          <a:p>
            <a:pPr>
              <a:buFont typeface="Wingdings" panose="05000000000000000000" pitchFamily="2" charset="2"/>
              <a:buChar char="v"/>
            </a:pPr>
            <a:r>
              <a:rPr lang="en-US" sz="1600" dirty="0">
                <a:solidFill>
                  <a:schemeClr val="tx2">
                    <a:lumMod val="90000"/>
                    <a:lumOff val="10000"/>
                  </a:schemeClr>
                </a:solidFill>
              </a:rPr>
              <a:t>Capital Power has an annual internship program called SWEP in Alberta (Summer Work Experience Program) but they also are open to discussions regarding interns outside of Alberta.</a:t>
            </a:r>
          </a:p>
        </p:txBody>
      </p:sp>
      <p:sp>
        <p:nvSpPr>
          <p:cNvPr id="4" name="Slide Number Placeholder 3">
            <a:extLst>
              <a:ext uri="{FF2B5EF4-FFF2-40B4-BE49-F238E27FC236}">
                <a16:creationId xmlns:a16="http://schemas.microsoft.com/office/drawing/2014/main" xmlns="" id="{48A90909-8661-4DD3-809A-B5EC1EDE7BA6}"/>
              </a:ext>
            </a:extLst>
          </p:cNvPr>
          <p:cNvSpPr>
            <a:spLocks noGrp="1"/>
          </p:cNvSpPr>
          <p:nvPr>
            <p:ph type="sldNum" sz="quarter" idx="12"/>
          </p:nvPr>
        </p:nvSpPr>
        <p:spPr/>
        <p:txBody>
          <a:bodyPr/>
          <a:lstStyle/>
          <a:p>
            <a:fld id="{C5A5B548-1C9A-2E47-9EC6-79C31F408CCC}" type="slidenum">
              <a:rPr lang="en-US" smtClean="0"/>
              <a:pPr/>
              <a:t>17</a:t>
            </a:fld>
            <a:endParaRPr lang="en-US" dirty="0"/>
          </a:p>
        </p:txBody>
      </p:sp>
    </p:spTree>
    <p:extLst>
      <p:ext uri="{BB962C8B-B14F-4D97-AF65-F5344CB8AC3E}">
        <p14:creationId xmlns:p14="http://schemas.microsoft.com/office/powerpoint/2010/main" val="40128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979A8B7-B911-4235-BC14-E8A8BEDAE4F8}"/>
              </a:ext>
            </a:extLst>
          </p:cNvPr>
          <p:cNvSpPr>
            <a:spLocks noGrp="1"/>
          </p:cNvSpPr>
          <p:nvPr>
            <p:ph type="body" sz="half" idx="2"/>
          </p:nvPr>
        </p:nvSpPr>
        <p:spPr>
          <a:xfrm>
            <a:off x="239487" y="919843"/>
            <a:ext cx="8464898" cy="3831989"/>
          </a:xfrm>
        </p:spPr>
        <p:txBody>
          <a:bodyPr>
            <a:normAutofit lnSpcReduction="10000"/>
          </a:bodyPr>
          <a:lstStyle/>
          <a:p>
            <a:pPr>
              <a:buFont typeface="Wingdings" panose="05000000000000000000" pitchFamily="2" charset="2"/>
              <a:buChar char="v"/>
            </a:pPr>
            <a:r>
              <a:rPr lang="en-US" sz="1600" dirty="0">
                <a:solidFill>
                  <a:schemeClr val="tx2">
                    <a:lumMod val="90000"/>
                    <a:lumOff val="10000"/>
                  </a:schemeClr>
                </a:solidFill>
              </a:rPr>
              <a:t>AVEF personnel take part in numerous training events, and maintain open informational exchange with our neighbors, both geographically and industrially in order to share information and best practices so that we can all find new ways to improve our policies in safety and environmental management.</a:t>
            </a:r>
          </a:p>
          <a:p>
            <a:pPr>
              <a:buFont typeface="Wingdings" panose="05000000000000000000" pitchFamily="2" charset="2"/>
              <a:buChar char="v"/>
            </a:pPr>
            <a:r>
              <a:rPr lang="en-US" sz="1600" dirty="0">
                <a:solidFill>
                  <a:schemeClr val="tx2">
                    <a:lumMod val="90000"/>
                    <a:lumOff val="10000"/>
                  </a:schemeClr>
                </a:solidFill>
              </a:rPr>
              <a:t>AVEF participated in a national range land study of portions of our land conducted by he US Department of Agriculture Natural Conservation Services. They are taking an inventory of natural resources and habitats around the country.</a:t>
            </a:r>
          </a:p>
          <a:p>
            <a:pPr>
              <a:buFont typeface="Wingdings" panose="05000000000000000000" pitchFamily="2" charset="2"/>
              <a:buChar char="v"/>
            </a:pPr>
            <a:r>
              <a:rPr lang="en-US" sz="1600" dirty="0">
                <a:solidFill>
                  <a:schemeClr val="tx2">
                    <a:lumMod val="90000"/>
                    <a:lumOff val="10000"/>
                  </a:schemeClr>
                </a:solidFill>
              </a:rPr>
              <a:t>Arlington Valley spear headed an initiative to foster networking between local 7FA facility staffs to discuss items of mutual interest quarterly in 2017. The first meeting of the “West Valley 7FA Meeting” in January of 2017 was a huge hit. We had the entire management staff from Mesquite, Red Hawk, Gila and Arlington Valley in one. We talked about our units, our EHS programs, and major project initiatives like water conservation. </a:t>
            </a:r>
          </a:p>
          <a:p>
            <a:pPr lvl="1">
              <a:buFont typeface="Wingdings" panose="05000000000000000000" pitchFamily="2" charset="2"/>
              <a:buChar char="v"/>
            </a:pPr>
            <a:r>
              <a:rPr lang="en-US" sz="1600" b="1" dirty="0">
                <a:solidFill>
                  <a:schemeClr val="tx2">
                    <a:lumMod val="90000"/>
                    <a:lumOff val="10000"/>
                  </a:schemeClr>
                </a:solidFill>
              </a:rPr>
              <a:t>I’m pleased to report that these meetings have grown and we had to change the name from West Valley 7FA Meeting to the Arizona Power Plant Meeting because SRP wanted to send all their facility Plant Manager Teams and we invited our affiliated plant from Kingman. </a:t>
            </a:r>
          </a:p>
          <a:p>
            <a:endParaRPr lang="en-US" dirty="0"/>
          </a:p>
        </p:txBody>
      </p:sp>
      <p:sp>
        <p:nvSpPr>
          <p:cNvPr id="4" name="Title 1">
            <a:extLst>
              <a:ext uri="{FF2B5EF4-FFF2-40B4-BE49-F238E27FC236}">
                <a16:creationId xmlns:a16="http://schemas.microsoft.com/office/drawing/2014/main" xmlns="" id="{6EE76AAD-8D13-4F4A-AA08-817B7C2A838A}"/>
              </a:ext>
            </a:extLst>
          </p:cNvPr>
          <p:cNvSpPr>
            <a:spLocks noGrp="1"/>
          </p:cNvSpPr>
          <p:nvPr>
            <p:ph type="title"/>
          </p:nvPr>
        </p:nvSpPr>
        <p:spPr>
          <a:xfrm>
            <a:off x="239486" y="302768"/>
            <a:ext cx="8464897" cy="604375"/>
          </a:xfrm>
        </p:spPr>
        <p:txBody>
          <a:bodyPr>
            <a:normAutofit/>
          </a:bodyPr>
          <a:lstStyle/>
          <a:p>
            <a:r>
              <a:rPr lang="en-US" dirty="0">
                <a:solidFill>
                  <a:srgbClr val="FF9900"/>
                </a:solidFill>
              </a:rPr>
              <a:t>Arlington Valley is a Good Neighbor</a:t>
            </a:r>
          </a:p>
        </p:txBody>
      </p:sp>
      <p:sp>
        <p:nvSpPr>
          <p:cNvPr id="5" name="Slide Number Placeholder 4">
            <a:extLst>
              <a:ext uri="{FF2B5EF4-FFF2-40B4-BE49-F238E27FC236}">
                <a16:creationId xmlns:a16="http://schemas.microsoft.com/office/drawing/2014/main" xmlns="" id="{CAC20ADE-48F5-4ABE-982B-4B8FAFD0A294}"/>
              </a:ext>
            </a:extLst>
          </p:cNvPr>
          <p:cNvSpPr>
            <a:spLocks noGrp="1"/>
          </p:cNvSpPr>
          <p:nvPr>
            <p:ph type="sldNum" sz="quarter" idx="12"/>
          </p:nvPr>
        </p:nvSpPr>
        <p:spPr/>
        <p:txBody>
          <a:bodyPr/>
          <a:lstStyle/>
          <a:p>
            <a:fld id="{C5A5B548-1C9A-2E47-9EC6-79C31F408CCC}" type="slidenum">
              <a:rPr lang="en-US" smtClean="0"/>
              <a:pPr/>
              <a:t>18</a:t>
            </a:fld>
            <a:endParaRPr lang="en-US" dirty="0"/>
          </a:p>
        </p:txBody>
      </p:sp>
    </p:spTree>
    <p:extLst>
      <p:ext uri="{BB962C8B-B14F-4D97-AF65-F5344CB8AC3E}">
        <p14:creationId xmlns:p14="http://schemas.microsoft.com/office/powerpoint/2010/main" val="2040848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posing for the camera&#10;&#10;Description generated with very high confidence">
            <a:extLst>
              <a:ext uri="{FF2B5EF4-FFF2-40B4-BE49-F238E27FC236}">
                <a16:creationId xmlns:a16="http://schemas.microsoft.com/office/drawing/2014/main" xmlns="" id="{8C873B7F-FBA4-4769-8EED-6E2E4B6FC38E}"/>
              </a:ext>
            </a:extLst>
          </p:cNvPr>
          <p:cNvPicPr>
            <a:picLocks noChangeAspect="1"/>
          </p:cNvPicPr>
          <p:nvPr/>
        </p:nvPicPr>
        <p:blipFill>
          <a:blip r:embed="rId2"/>
          <a:stretch>
            <a:fillRect/>
          </a:stretch>
        </p:blipFill>
        <p:spPr>
          <a:xfrm>
            <a:off x="5359853" y="2473254"/>
            <a:ext cx="3651250" cy="2339869"/>
          </a:xfrm>
          <a:prstGeom prst="rect">
            <a:avLst/>
          </a:prstGeom>
        </p:spPr>
      </p:pic>
      <p:sp>
        <p:nvSpPr>
          <p:cNvPr id="2" name="Title 1">
            <a:extLst>
              <a:ext uri="{FF2B5EF4-FFF2-40B4-BE49-F238E27FC236}">
                <a16:creationId xmlns:a16="http://schemas.microsoft.com/office/drawing/2014/main" xmlns="" id="{B21C821D-0ED4-44C5-8061-4FC150457520}"/>
              </a:ext>
            </a:extLst>
          </p:cNvPr>
          <p:cNvSpPr>
            <a:spLocks noGrp="1"/>
          </p:cNvSpPr>
          <p:nvPr>
            <p:ph type="title"/>
          </p:nvPr>
        </p:nvSpPr>
        <p:spPr>
          <a:xfrm>
            <a:off x="163287" y="173563"/>
            <a:ext cx="3349278" cy="682779"/>
          </a:xfrm>
        </p:spPr>
        <p:txBody>
          <a:bodyPr>
            <a:noAutofit/>
          </a:bodyPr>
          <a:lstStyle/>
          <a:p>
            <a:r>
              <a:rPr lang="en-US" dirty="0">
                <a:solidFill>
                  <a:srgbClr val="FF9900"/>
                </a:solidFill>
              </a:rPr>
              <a:t>Capital Power is a good neighbor</a:t>
            </a:r>
          </a:p>
        </p:txBody>
      </p:sp>
      <p:sp>
        <p:nvSpPr>
          <p:cNvPr id="6" name="Rectangle 5">
            <a:extLst>
              <a:ext uri="{FF2B5EF4-FFF2-40B4-BE49-F238E27FC236}">
                <a16:creationId xmlns:a16="http://schemas.microsoft.com/office/drawing/2014/main" xmlns="" id="{A077BAC8-69B3-4C8E-891B-036DD490FB62}"/>
              </a:ext>
            </a:extLst>
          </p:cNvPr>
          <p:cNvSpPr/>
          <p:nvPr/>
        </p:nvSpPr>
        <p:spPr>
          <a:xfrm>
            <a:off x="4191734" y="622928"/>
            <a:ext cx="4952266" cy="2062103"/>
          </a:xfrm>
          <a:prstGeom prst="rect">
            <a:avLst/>
          </a:prstGeom>
        </p:spPr>
        <p:txBody>
          <a:bodyPr wrap="square">
            <a:spAutoFit/>
          </a:bodyPr>
          <a:lstStyle/>
          <a:p>
            <a:r>
              <a:rPr lang="en-US" sz="1600" dirty="0">
                <a:solidFill>
                  <a:schemeClr val="tx2">
                    <a:lumMod val="90000"/>
                    <a:lumOff val="10000"/>
                  </a:schemeClr>
                </a:solidFill>
              </a:rPr>
              <a:t>Capital Power joined government and industry players at the 24th Conference of the Parties to the United Nations Framework Convention on Climate Change, also known as COP24, from Dec. 2-14, 2018. Negotiators from 196 counties and the European Union worked to develop the Katowice Climate Package, which implements the Paris Agreement.</a:t>
            </a:r>
            <a:endParaRPr lang="en-US" sz="1600" dirty="0">
              <a:solidFill>
                <a:schemeClr val="tx2">
                  <a:lumMod val="90000"/>
                  <a:lumOff val="10000"/>
                </a:schemeClr>
              </a:solidFill>
              <a:effectLst/>
            </a:endParaRPr>
          </a:p>
        </p:txBody>
      </p:sp>
      <p:sp>
        <p:nvSpPr>
          <p:cNvPr id="7" name="Rectangle 6">
            <a:extLst>
              <a:ext uri="{FF2B5EF4-FFF2-40B4-BE49-F238E27FC236}">
                <a16:creationId xmlns:a16="http://schemas.microsoft.com/office/drawing/2014/main" xmlns="" id="{1A7C9F17-F5AA-464C-89FA-7F0A23DA9529}"/>
              </a:ext>
            </a:extLst>
          </p:cNvPr>
          <p:cNvSpPr/>
          <p:nvPr/>
        </p:nvSpPr>
        <p:spPr>
          <a:xfrm>
            <a:off x="3810000" y="34442"/>
            <a:ext cx="5334000" cy="646331"/>
          </a:xfrm>
          <a:prstGeom prst="rect">
            <a:avLst/>
          </a:prstGeom>
        </p:spPr>
        <p:txBody>
          <a:bodyPr wrap="square">
            <a:spAutoFit/>
          </a:bodyPr>
          <a:lstStyle/>
          <a:p>
            <a:r>
              <a:rPr lang="en-US" b="1" dirty="0">
                <a:solidFill>
                  <a:schemeClr val="tx2">
                    <a:lumMod val="90000"/>
                    <a:lumOff val="10000"/>
                  </a:schemeClr>
                </a:solidFill>
              </a:rPr>
              <a:t>COP24 in Katowice, Poland offers insight and future direction for the energy industry</a:t>
            </a:r>
            <a:endParaRPr lang="en-US" b="1" dirty="0">
              <a:solidFill>
                <a:schemeClr val="tx2">
                  <a:lumMod val="90000"/>
                  <a:lumOff val="10000"/>
                </a:schemeClr>
              </a:solidFill>
              <a:effectLst/>
            </a:endParaRPr>
          </a:p>
        </p:txBody>
      </p:sp>
      <p:sp>
        <p:nvSpPr>
          <p:cNvPr id="11" name="Rectangle 10">
            <a:extLst>
              <a:ext uri="{FF2B5EF4-FFF2-40B4-BE49-F238E27FC236}">
                <a16:creationId xmlns:a16="http://schemas.microsoft.com/office/drawing/2014/main" xmlns="" id="{010A3B86-899E-4A6B-BFC4-C4A3BC798A64}"/>
              </a:ext>
            </a:extLst>
          </p:cNvPr>
          <p:cNvSpPr/>
          <p:nvPr/>
        </p:nvSpPr>
        <p:spPr>
          <a:xfrm>
            <a:off x="191968" y="1369070"/>
            <a:ext cx="3808532" cy="1077218"/>
          </a:xfrm>
          <a:prstGeom prst="rect">
            <a:avLst/>
          </a:prstGeom>
        </p:spPr>
        <p:txBody>
          <a:bodyPr wrap="square">
            <a:spAutoFit/>
          </a:bodyPr>
          <a:lstStyle/>
          <a:p>
            <a:r>
              <a:rPr lang="en-US" sz="1600" b="1" dirty="0">
                <a:solidFill>
                  <a:schemeClr val="tx2">
                    <a:lumMod val="90000"/>
                    <a:lumOff val="10000"/>
                  </a:schemeClr>
                </a:solidFill>
              </a:rPr>
              <a:t>Delivering a Sustainable Future</a:t>
            </a:r>
          </a:p>
          <a:p>
            <a:r>
              <a:rPr lang="en-US" sz="1600" dirty="0">
                <a:solidFill>
                  <a:schemeClr val="tx2">
                    <a:lumMod val="90000"/>
                    <a:lumOff val="10000"/>
                  </a:schemeClr>
                </a:solidFill>
              </a:rPr>
              <a:t>Capital Power CEO Brian Vaasjo spoke at the CIBC 22nd Annual Whistler Institutional Investor Conference.</a:t>
            </a:r>
            <a:endParaRPr lang="en-US" sz="1600" dirty="0">
              <a:solidFill>
                <a:schemeClr val="tx2">
                  <a:lumMod val="90000"/>
                  <a:lumOff val="10000"/>
                </a:schemeClr>
              </a:solidFill>
              <a:effectLst/>
            </a:endParaRPr>
          </a:p>
        </p:txBody>
      </p:sp>
      <p:pic>
        <p:nvPicPr>
          <p:cNvPr id="12" name="Picture 11">
            <a:extLst>
              <a:ext uri="{FF2B5EF4-FFF2-40B4-BE49-F238E27FC236}">
                <a16:creationId xmlns:a16="http://schemas.microsoft.com/office/drawing/2014/main" xmlns="" id="{1AF204AD-9A86-4F42-941A-8553F45242FE}"/>
              </a:ext>
            </a:extLst>
          </p:cNvPr>
          <p:cNvPicPr>
            <a:picLocks noChangeAspect="1"/>
          </p:cNvPicPr>
          <p:nvPr/>
        </p:nvPicPr>
        <p:blipFill>
          <a:blip r:embed="rId3"/>
          <a:stretch>
            <a:fillRect/>
          </a:stretch>
        </p:blipFill>
        <p:spPr>
          <a:xfrm>
            <a:off x="242034" y="2448627"/>
            <a:ext cx="3949700" cy="2339869"/>
          </a:xfrm>
          <a:prstGeom prst="rect">
            <a:avLst/>
          </a:prstGeom>
        </p:spPr>
      </p:pic>
      <p:sp>
        <p:nvSpPr>
          <p:cNvPr id="13" name="Slide Number Placeholder 12">
            <a:extLst>
              <a:ext uri="{FF2B5EF4-FFF2-40B4-BE49-F238E27FC236}">
                <a16:creationId xmlns:a16="http://schemas.microsoft.com/office/drawing/2014/main" xmlns="" id="{76B972C3-BA6D-45BB-8384-DF1E465C1089}"/>
              </a:ext>
            </a:extLst>
          </p:cNvPr>
          <p:cNvSpPr>
            <a:spLocks noGrp="1"/>
          </p:cNvSpPr>
          <p:nvPr>
            <p:ph type="sldNum" sz="quarter" idx="12"/>
          </p:nvPr>
        </p:nvSpPr>
        <p:spPr/>
        <p:txBody>
          <a:bodyPr/>
          <a:lstStyle/>
          <a:p>
            <a:fld id="{C5A5B548-1C9A-2E47-9EC6-79C31F408CCC}" type="slidenum">
              <a:rPr lang="en-US" smtClean="0"/>
              <a:pPr/>
              <a:t>19</a:t>
            </a:fld>
            <a:endParaRPr lang="en-US" dirty="0"/>
          </a:p>
        </p:txBody>
      </p:sp>
    </p:spTree>
    <p:extLst>
      <p:ext uri="{BB962C8B-B14F-4D97-AF65-F5344CB8AC3E}">
        <p14:creationId xmlns:p14="http://schemas.microsoft.com/office/powerpoint/2010/main" val="368386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E637015-B6CF-4059-ABB8-DC83A57FF62A}"/>
              </a:ext>
            </a:extLst>
          </p:cNvPr>
          <p:cNvPicPr>
            <a:picLocks noChangeAspect="1"/>
          </p:cNvPicPr>
          <p:nvPr/>
        </p:nvPicPr>
        <p:blipFill rotWithShape="1">
          <a:blip r:embed="rId3">
            <a:alphaModFix/>
            <a:extLst/>
          </a:blip>
          <a:srcRect t="32329" r="-3" b="11566"/>
          <a:stretch/>
        </p:blipFill>
        <p:spPr>
          <a:xfrm>
            <a:off x="5029935" y="1453800"/>
            <a:ext cx="4114065" cy="3457852"/>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6" name="Picture 5">
            <a:extLst>
              <a:ext uri="{FF2B5EF4-FFF2-40B4-BE49-F238E27FC236}">
                <a16:creationId xmlns:a16="http://schemas.microsoft.com/office/drawing/2014/main" xmlns="" id="{0C08DC63-690A-472A-B78E-8C8D5377E0C7}"/>
              </a:ext>
            </a:extLst>
          </p:cNvPr>
          <p:cNvPicPr>
            <a:picLocks noChangeAspect="1"/>
          </p:cNvPicPr>
          <p:nvPr/>
        </p:nvPicPr>
        <p:blipFill rotWithShape="1">
          <a:blip r:embed="rId4">
            <a:alphaModFix/>
            <a:extLst/>
          </a:blip>
          <a:srcRect l="2127" r="6" b="6"/>
          <a:stretch/>
        </p:blipFill>
        <p:spPr>
          <a:xfrm>
            <a:off x="4664580" y="10"/>
            <a:ext cx="3411650" cy="1960765"/>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sp>
        <p:nvSpPr>
          <p:cNvPr id="2" name="Title 1">
            <a:extLst>
              <a:ext uri="{FF2B5EF4-FFF2-40B4-BE49-F238E27FC236}">
                <a16:creationId xmlns:a16="http://schemas.microsoft.com/office/drawing/2014/main" xmlns="" id="{BAACD25B-A68D-400F-A30E-D82B36E4A23E}"/>
              </a:ext>
            </a:extLst>
          </p:cNvPr>
          <p:cNvSpPr>
            <a:spLocks noGrp="1"/>
          </p:cNvSpPr>
          <p:nvPr>
            <p:ph type="title"/>
          </p:nvPr>
        </p:nvSpPr>
        <p:spPr>
          <a:xfrm>
            <a:off x="14748" y="261193"/>
            <a:ext cx="8464897" cy="957943"/>
          </a:xfrm>
        </p:spPr>
        <p:txBody>
          <a:bodyPr vert="horz" lIns="91440" tIns="45720" rIns="91440" bIns="45720" rtlCol="0" anchor="ctr">
            <a:normAutofit/>
          </a:bodyPr>
          <a:lstStyle/>
          <a:p>
            <a:pPr defTabSz="914400">
              <a:lnSpc>
                <a:spcPct val="90000"/>
              </a:lnSpc>
            </a:pPr>
            <a:r>
              <a:rPr lang="en-US" sz="3500" kern="1200" dirty="0">
                <a:solidFill>
                  <a:srgbClr val="FF9900"/>
                </a:solidFill>
                <a:latin typeface="+mj-lt"/>
                <a:ea typeface="+mj-ea"/>
                <a:cs typeface="+mj-cs"/>
              </a:rPr>
              <a:t>Capital Power History</a:t>
            </a:r>
          </a:p>
        </p:txBody>
      </p:sp>
      <p:sp>
        <p:nvSpPr>
          <p:cNvPr id="5" name="TextBox 4">
            <a:extLst>
              <a:ext uri="{FF2B5EF4-FFF2-40B4-BE49-F238E27FC236}">
                <a16:creationId xmlns:a16="http://schemas.microsoft.com/office/drawing/2014/main" xmlns="" id="{A12B3EF2-BCEF-4FF9-ABA4-2A0B0085D3FC}"/>
              </a:ext>
            </a:extLst>
          </p:cNvPr>
          <p:cNvSpPr txBox="1"/>
          <p:nvPr/>
        </p:nvSpPr>
        <p:spPr>
          <a:xfrm>
            <a:off x="176776" y="1219136"/>
            <a:ext cx="5088193" cy="3289811"/>
          </a:xfrm>
          <a:prstGeom prst="rect">
            <a:avLst/>
          </a:prstGeom>
          <a:noFill/>
        </p:spPr>
        <p:txBody>
          <a:bodyPr wrap="square" rtlCol="0">
            <a:spAutoFit/>
          </a:bodyPr>
          <a:lstStyle/>
          <a:p>
            <a:pPr indent="-228600" defTabSz="914400">
              <a:lnSpc>
                <a:spcPct val="150000"/>
              </a:lnSpc>
              <a:spcBef>
                <a:spcPct val="0"/>
              </a:spcBef>
              <a:spcAft>
                <a:spcPts val="600"/>
              </a:spcAft>
              <a:buSzPct val="100000"/>
              <a:buFont typeface="Wingdings" panose="05000000000000000000" pitchFamily="2" charset="2"/>
              <a:buChar char="v"/>
              <a:defRPr/>
            </a:pPr>
            <a:r>
              <a:rPr lang="en-US" sz="1200" b="1" dirty="0">
                <a:solidFill>
                  <a:schemeClr val="tx2">
                    <a:lumMod val="90000"/>
                    <a:lumOff val="10000"/>
                  </a:schemeClr>
                </a:solidFill>
              </a:rPr>
              <a:t>1891 Edmonton Electric Light and Power Company (private)</a:t>
            </a:r>
          </a:p>
          <a:p>
            <a:pPr indent="-228600" defTabSz="914400">
              <a:lnSpc>
                <a:spcPct val="150000"/>
              </a:lnSpc>
              <a:spcBef>
                <a:spcPct val="0"/>
              </a:spcBef>
              <a:spcAft>
                <a:spcPts val="600"/>
              </a:spcAft>
              <a:buSzPct val="100000"/>
              <a:buFont typeface="Wingdings" panose="05000000000000000000" pitchFamily="2" charset="2"/>
              <a:buChar char="v"/>
              <a:defRPr/>
            </a:pPr>
            <a:r>
              <a:rPr lang="en-US" sz="1200" b="1" dirty="0">
                <a:solidFill>
                  <a:schemeClr val="tx2">
                    <a:lumMod val="90000"/>
                    <a:lumOff val="10000"/>
                  </a:schemeClr>
                </a:solidFill>
              </a:rPr>
              <a:t>1902 Bought by City of Edmonton</a:t>
            </a:r>
          </a:p>
          <a:p>
            <a:pPr indent="-228600" defTabSz="914400">
              <a:lnSpc>
                <a:spcPct val="150000"/>
              </a:lnSpc>
              <a:spcBef>
                <a:spcPct val="0"/>
              </a:spcBef>
              <a:spcAft>
                <a:spcPts val="600"/>
              </a:spcAft>
              <a:buSzPct val="100000"/>
              <a:buFont typeface="Wingdings" panose="05000000000000000000" pitchFamily="2" charset="2"/>
              <a:buChar char="v"/>
              <a:defRPr/>
            </a:pPr>
            <a:r>
              <a:rPr lang="en-US" sz="1200" b="1" dirty="0">
                <a:solidFill>
                  <a:schemeClr val="tx2">
                    <a:lumMod val="90000"/>
                    <a:lumOff val="10000"/>
                  </a:schemeClr>
                </a:solidFill>
              </a:rPr>
              <a:t>1903 Built first water treatment plant became Edmonton Water and Light Company</a:t>
            </a:r>
          </a:p>
          <a:p>
            <a:pPr indent="-228600" defTabSz="914400">
              <a:lnSpc>
                <a:spcPct val="150000"/>
              </a:lnSpc>
              <a:spcBef>
                <a:spcPct val="0"/>
              </a:spcBef>
              <a:spcAft>
                <a:spcPts val="600"/>
              </a:spcAft>
              <a:buSzPct val="100000"/>
              <a:buFont typeface="Wingdings" panose="05000000000000000000" pitchFamily="2" charset="2"/>
              <a:buChar char="v"/>
              <a:defRPr/>
            </a:pPr>
            <a:r>
              <a:rPr lang="en-US" sz="1200" b="1" dirty="0">
                <a:solidFill>
                  <a:schemeClr val="tx2">
                    <a:lumMod val="90000"/>
                    <a:lumOff val="10000"/>
                  </a:schemeClr>
                </a:solidFill>
              </a:rPr>
              <a:t>1970 Electrical distribution and power plant departments combine - named Edmonton Power</a:t>
            </a:r>
            <a:r>
              <a:rPr lang="en-US" sz="1200" dirty="0">
                <a:solidFill>
                  <a:schemeClr val="tx2">
                    <a:lumMod val="90000"/>
                    <a:lumOff val="10000"/>
                  </a:schemeClr>
                </a:solidFill>
              </a:rPr>
              <a:t> </a:t>
            </a:r>
          </a:p>
          <a:p>
            <a:pPr indent="-228600" defTabSz="914400">
              <a:lnSpc>
                <a:spcPct val="150000"/>
              </a:lnSpc>
              <a:spcBef>
                <a:spcPct val="0"/>
              </a:spcBef>
              <a:spcAft>
                <a:spcPts val="600"/>
              </a:spcAft>
              <a:buSzPct val="100000"/>
              <a:buFont typeface="Wingdings" panose="05000000000000000000" pitchFamily="2" charset="2"/>
              <a:buChar char="v"/>
              <a:defRPr/>
            </a:pPr>
            <a:r>
              <a:rPr lang="en-US" sz="1200" b="1" dirty="0">
                <a:solidFill>
                  <a:schemeClr val="tx2">
                    <a:lumMod val="90000"/>
                    <a:lumOff val="10000"/>
                  </a:schemeClr>
                </a:solidFill>
              </a:rPr>
              <a:t>1996 EPCOR is formed (natural gas, power and water utilities)</a:t>
            </a:r>
          </a:p>
          <a:p>
            <a:pPr indent="-228600" defTabSz="914400">
              <a:lnSpc>
                <a:spcPct val="150000"/>
              </a:lnSpc>
              <a:spcBef>
                <a:spcPct val="0"/>
              </a:spcBef>
              <a:spcAft>
                <a:spcPts val="600"/>
              </a:spcAft>
              <a:buSzPct val="100000"/>
              <a:buFont typeface="Wingdings" panose="05000000000000000000" pitchFamily="2" charset="2"/>
              <a:buChar char="v"/>
              <a:defRPr/>
            </a:pPr>
            <a:r>
              <a:rPr lang="en-US" sz="1200" b="1" dirty="0">
                <a:solidFill>
                  <a:schemeClr val="tx2">
                    <a:lumMod val="90000"/>
                    <a:lumOff val="10000"/>
                  </a:schemeClr>
                </a:solidFill>
              </a:rPr>
              <a:t>2009 Capital Power is formed by spinoff of EPCOR’s Power generation division.  Now a publicly traded company</a:t>
            </a:r>
          </a:p>
          <a:p>
            <a:pPr indent="-228600" defTabSz="914400">
              <a:lnSpc>
                <a:spcPct val="150000"/>
              </a:lnSpc>
              <a:spcBef>
                <a:spcPct val="0"/>
              </a:spcBef>
              <a:spcAft>
                <a:spcPts val="600"/>
              </a:spcAft>
              <a:buSzPct val="100000"/>
              <a:buFont typeface="Wingdings" panose="05000000000000000000" pitchFamily="2" charset="2"/>
              <a:buChar char="v"/>
              <a:defRPr/>
            </a:pPr>
            <a:r>
              <a:rPr lang="en-US" sz="1200" b="1" dirty="0">
                <a:solidFill>
                  <a:srgbClr val="FF9900"/>
                </a:solidFill>
              </a:rPr>
              <a:t>2018 Capital Power purchased Arlington Valley Energy Facility</a:t>
            </a:r>
          </a:p>
        </p:txBody>
      </p:sp>
      <p:sp>
        <p:nvSpPr>
          <p:cNvPr id="3" name="Slide Number Placeholder 2">
            <a:extLst>
              <a:ext uri="{FF2B5EF4-FFF2-40B4-BE49-F238E27FC236}">
                <a16:creationId xmlns:a16="http://schemas.microsoft.com/office/drawing/2014/main" xmlns="" id="{14DA8C75-E3D2-42F1-BFD0-D0818F4ADB87}"/>
              </a:ext>
            </a:extLst>
          </p:cNvPr>
          <p:cNvSpPr>
            <a:spLocks noGrp="1"/>
          </p:cNvSpPr>
          <p:nvPr>
            <p:ph type="sldNum" sz="quarter" idx="12"/>
          </p:nvPr>
        </p:nvSpPr>
        <p:spPr/>
        <p:txBody>
          <a:bodyPr/>
          <a:lstStyle/>
          <a:p>
            <a:fld id="{C5A5B548-1C9A-2E47-9EC6-79C31F408CCC}" type="slidenum">
              <a:rPr lang="en-US" smtClean="0"/>
              <a:pPr/>
              <a:t>2</a:t>
            </a:fld>
            <a:endParaRPr lang="en-US" dirty="0"/>
          </a:p>
        </p:txBody>
      </p:sp>
    </p:spTree>
    <p:extLst>
      <p:ext uri="{BB962C8B-B14F-4D97-AF65-F5344CB8AC3E}">
        <p14:creationId xmlns:p14="http://schemas.microsoft.com/office/powerpoint/2010/main" val="306834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rlington Valley Sunrise">
            <a:extLst>
              <a:ext uri="{FF2B5EF4-FFF2-40B4-BE49-F238E27FC236}">
                <a16:creationId xmlns:a16="http://schemas.microsoft.com/office/drawing/2014/main" xmlns="" id="{C45672E3-F846-4253-9B5F-5CFCD2AF7819}"/>
              </a:ext>
            </a:extLst>
          </p:cNvPr>
          <p:cNvPicPr>
            <a:picLocks noChangeAspect="1"/>
          </p:cNvPicPr>
          <p:nvPr/>
        </p:nvPicPr>
        <p:blipFill>
          <a:blip r:embed="rId2"/>
          <a:stretch>
            <a:fillRect/>
          </a:stretch>
        </p:blipFill>
        <p:spPr>
          <a:xfrm>
            <a:off x="-1" y="-1"/>
            <a:ext cx="9144001" cy="4116907"/>
          </a:xfrm>
          <a:prstGeom prst="rect">
            <a:avLst/>
          </a:prstGeom>
        </p:spPr>
      </p:pic>
      <p:sp>
        <p:nvSpPr>
          <p:cNvPr id="8" name="Subtitle 2">
            <a:extLst>
              <a:ext uri="{FF2B5EF4-FFF2-40B4-BE49-F238E27FC236}">
                <a16:creationId xmlns:a16="http://schemas.microsoft.com/office/drawing/2014/main" xmlns="" id="{79FFF5C3-459D-4E6A-9AD6-75802C9153BB}"/>
              </a:ext>
            </a:extLst>
          </p:cNvPr>
          <p:cNvSpPr txBox="1">
            <a:spLocks/>
          </p:cNvSpPr>
          <p:nvPr/>
        </p:nvSpPr>
        <p:spPr>
          <a:xfrm>
            <a:off x="565340" y="2864875"/>
            <a:ext cx="6715610" cy="1035170"/>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400" b="0" kern="1200" spc="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defTabSz="457200" rtl="0" eaLnBrk="1" latinLnBrk="0" hangingPunct="1">
              <a:spcBef>
                <a:spcPts val="600"/>
              </a:spcBef>
              <a:buClr>
                <a:schemeClr val="accent6"/>
              </a:buClr>
              <a:buFont typeface="Wingdings" charset="2"/>
              <a:buNone/>
              <a:defRPr sz="20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2pPr>
            <a:lvl3pPr marL="914400" indent="0" algn="ctr" defTabSz="457200" rtl="0" eaLnBrk="1" latinLnBrk="0" hangingPunct="1">
              <a:spcBef>
                <a:spcPct val="20000"/>
              </a:spcBef>
              <a:buClr>
                <a:schemeClr val="accent2"/>
              </a:buClr>
              <a:buFont typeface="Courier New" charset="0"/>
              <a:buNone/>
              <a:defRPr sz="18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3pPr>
            <a:lvl4pPr marL="1371600" indent="0" algn="ctr" defTabSz="457200" rtl="0" eaLnBrk="1" latinLnBrk="0" hangingPunct="1">
              <a:spcBef>
                <a:spcPct val="20000"/>
              </a:spcBef>
              <a:buFont typeface="Wingdings" charset="2"/>
              <a:buNone/>
              <a:defRPr sz="16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4pPr>
            <a:lvl5pPr marL="1828800" indent="0" algn="ctr" defTabSz="457200" rtl="0" eaLnBrk="1" latinLnBrk="0" hangingPunct="1">
              <a:spcBef>
                <a:spcPct val="20000"/>
              </a:spcBef>
              <a:buFont typeface="Courier New" charset="0"/>
              <a:buNone/>
              <a:defRPr sz="1600" kern="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b="1" dirty="0">
              <a:solidFill>
                <a:srgbClr val="004376"/>
              </a:solidFill>
            </a:endParaRPr>
          </a:p>
        </p:txBody>
      </p:sp>
      <p:sp>
        <p:nvSpPr>
          <p:cNvPr id="15" name="Subtitle 14">
            <a:extLst>
              <a:ext uri="{FF2B5EF4-FFF2-40B4-BE49-F238E27FC236}">
                <a16:creationId xmlns:a16="http://schemas.microsoft.com/office/drawing/2014/main" xmlns="" id="{DA126A0A-C5F1-4CDB-AF77-2ABD8B104C20}"/>
              </a:ext>
            </a:extLst>
          </p:cNvPr>
          <p:cNvSpPr>
            <a:spLocks noGrp="1"/>
          </p:cNvSpPr>
          <p:nvPr>
            <p:ph type="subTitle" idx="1"/>
          </p:nvPr>
        </p:nvSpPr>
        <p:spPr>
          <a:xfrm>
            <a:off x="382648" y="2909165"/>
            <a:ext cx="3135252" cy="862853"/>
          </a:xfrm>
        </p:spPr>
        <p:txBody>
          <a:bodyPr>
            <a:normAutofit fontScale="70000" lnSpcReduction="20000"/>
          </a:bodyPr>
          <a:lstStyle/>
          <a:p>
            <a:r>
              <a:rPr lang="en-US" b="1" dirty="0"/>
              <a:t>2017 Annual Report for the</a:t>
            </a:r>
          </a:p>
          <a:p>
            <a:r>
              <a:rPr lang="en-US" b="1" dirty="0"/>
              <a:t>Arizona Environmental Strategic Alliance</a:t>
            </a:r>
          </a:p>
          <a:p>
            <a:endParaRPr lang="en-US" dirty="0"/>
          </a:p>
        </p:txBody>
      </p:sp>
      <p:sp>
        <p:nvSpPr>
          <p:cNvPr id="6" name="Title 1">
            <a:extLst>
              <a:ext uri="{FF2B5EF4-FFF2-40B4-BE49-F238E27FC236}">
                <a16:creationId xmlns:a16="http://schemas.microsoft.com/office/drawing/2014/main" xmlns="" id="{45ECC12E-8996-4DA4-BFE7-3A718EC8AFDA}"/>
              </a:ext>
            </a:extLst>
          </p:cNvPr>
          <p:cNvSpPr txBox="1">
            <a:spLocks/>
          </p:cNvSpPr>
          <p:nvPr/>
        </p:nvSpPr>
        <p:spPr>
          <a:xfrm>
            <a:off x="187151" y="2292232"/>
            <a:ext cx="8464897" cy="9579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3600" dirty="0">
                <a:solidFill>
                  <a:srgbClr val="FF9900"/>
                </a:solidFill>
              </a:rPr>
              <a:t>Questions?</a:t>
            </a:r>
          </a:p>
        </p:txBody>
      </p:sp>
    </p:spTree>
    <p:extLst>
      <p:ext uri="{BB962C8B-B14F-4D97-AF65-F5344CB8AC3E}">
        <p14:creationId xmlns:p14="http://schemas.microsoft.com/office/powerpoint/2010/main" val="55234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26858E-B03D-492E-AF30-784251B31C30}"/>
              </a:ext>
            </a:extLst>
          </p:cNvPr>
          <p:cNvPicPr>
            <a:picLocks noChangeAspect="1"/>
          </p:cNvPicPr>
          <p:nvPr/>
        </p:nvPicPr>
        <p:blipFill>
          <a:blip r:embed="rId2"/>
          <a:stretch>
            <a:fillRect/>
          </a:stretch>
        </p:blipFill>
        <p:spPr>
          <a:xfrm>
            <a:off x="82021" y="736600"/>
            <a:ext cx="8981201" cy="4152900"/>
          </a:xfrm>
          <a:prstGeom prst="rect">
            <a:avLst/>
          </a:prstGeom>
        </p:spPr>
      </p:pic>
      <p:sp>
        <p:nvSpPr>
          <p:cNvPr id="5" name="Title 1">
            <a:extLst>
              <a:ext uri="{FF2B5EF4-FFF2-40B4-BE49-F238E27FC236}">
                <a16:creationId xmlns:a16="http://schemas.microsoft.com/office/drawing/2014/main" xmlns="" id="{D165BF18-6934-4411-A995-431CE3ECDB03}"/>
              </a:ext>
            </a:extLst>
          </p:cNvPr>
          <p:cNvSpPr>
            <a:spLocks noGrp="1"/>
          </p:cNvSpPr>
          <p:nvPr>
            <p:ph type="title"/>
          </p:nvPr>
        </p:nvSpPr>
        <p:spPr>
          <a:xfrm>
            <a:off x="239488" y="203200"/>
            <a:ext cx="8464897" cy="754744"/>
          </a:xfrm>
        </p:spPr>
        <p:txBody>
          <a:bodyPr>
            <a:noAutofit/>
          </a:bodyPr>
          <a:lstStyle/>
          <a:p>
            <a:r>
              <a:rPr lang="en-US" sz="3600" dirty="0">
                <a:solidFill>
                  <a:srgbClr val="FF9900"/>
                </a:solidFill>
                <a:latin typeface="+mj-lt"/>
              </a:rPr>
              <a:t> </a:t>
            </a:r>
            <a:r>
              <a:rPr lang="en-US" sz="3500" dirty="0">
                <a:solidFill>
                  <a:srgbClr val="FF9900"/>
                </a:solidFill>
                <a:latin typeface="+mj-lt"/>
              </a:rPr>
              <a:t>Capital Power Footprint</a:t>
            </a:r>
            <a:r>
              <a:rPr lang="en-US" sz="3600" dirty="0">
                <a:solidFill>
                  <a:srgbClr val="FF9900"/>
                </a:solidFill>
              </a:rPr>
              <a:t/>
            </a:r>
            <a:br>
              <a:rPr lang="en-US" sz="3600" dirty="0">
                <a:solidFill>
                  <a:srgbClr val="FF9900"/>
                </a:solidFill>
              </a:rPr>
            </a:br>
            <a:endParaRPr lang="en-US" sz="3600" dirty="0">
              <a:solidFill>
                <a:srgbClr val="FF9900"/>
              </a:solidFill>
            </a:endParaRPr>
          </a:p>
        </p:txBody>
      </p:sp>
      <p:sp>
        <p:nvSpPr>
          <p:cNvPr id="6" name="Slide Number Placeholder 5">
            <a:extLst>
              <a:ext uri="{FF2B5EF4-FFF2-40B4-BE49-F238E27FC236}">
                <a16:creationId xmlns:a16="http://schemas.microsoft.com/office/drawing/2014/main" xmlns="" id="{2C2E6EF1-CF6F-4CB5-9FB4-FF4F2A0E71CB}"/>
              </a:ext>
            </a:extLst>
          </p:cNvPr>
          <p:cNvSpPr>
            <a:spLocks noGrp="1"/>
          </p:cNvSpPr>
          <p:nvPr>
            <p:ph type="sldNum" sz="quarter" idx="12"/>
          </p:nvPr>
        </p:nvSpPr>
        <p:spPr/>
        <p:txBody>
          <a:bodyPr/>
          <a:lstStyle/>
          <a:p>
            <a:fld id="{C5A5B548-1C9A-2E47-9EC6-79C31F408CCC}" type="slidenum">
              <a:rPr lang="en-US" smtClean="0"/>
              <a:pPr/>
              <a:t>3</a:t>
            </a:fld>
            <a:endParaRPr lang="en-US" dirty="0"/>
          </a:p>
        </p:txBody>
      </p:sp>
    </p:spTree>
    <p:extLst>
      <p:ext uri="{BB962C8B-B14F-4D97-AF65-F5344CB8AC3E}">
        <p14:creationId xmlns:p14="http://schemas.microsoft.com/office/powerpoint/2010/main" val="61046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E785E-26BE-4566-903B-5080C849FE59}"/>
              </a:ext>
            </a:extLst>
          </p:cNvPr>
          <p:cNvSpPr>
            <a:spLocks noGrp="1"/>
          </p:cNvSpPr>
          <p:nvPr>
            <p:ph type="title"/>
          </p:nvPr>
        </p:nvSpPr>
        <p:spPr>
          <a:xfrm>
            <a:off x="239486" y="304800"/>
            <a:ext cx="8726714" cy="716643"/>
          </a:xfrm>
        </p:spPr>
        <p:txBody>
          <a:bodyPr>
            <a:normAutofit fontScale="90000"/>
          </a:bodyPr>
          <a:lstStyle/>
          <a:p>
            <a:r>
              <a:rPr lang="en-US" dirty="0">
                <a:solidFill>
                  <a:srgbClr val="FF9900"/>
                </a:solidFill>
              </a:rPr>
              <a:t>Capital Power’s Future includes Growth for Arizona</a:t>
            </a:r>
          </a:p>
        </p:txBody>
      </p:sp>
      <p:pic>
        <p:nvPicPr>
          <p:cNvPr id="4" name="Picture 3">
            <a:extLst>
              <a:ext uri="{FF2B5EF4-FFF2-40B4-BE49-F238E27FC236}">
                <a16:creationId xmlns:a16="http://schemas.microsoft.com/office/drawing/2014/main" xmlns="" id="{FC4B88F4-D648-4B62-8FD2-B7DD8742E730}"/>
              </a:ext>
            </a:extLst>
          </p:cNvPr>
          <p:cNvPicPr>
            <a:picLocks noChangeAspect="1"/>
          </p:cNvPicPr>
          <p:nvPr/>
        </p:nvPicPr>
        <p:blipFill>
          <a:blip r:embed="rId2"/>
          <a:stretch>
            <a:fillRect/>
          </a:stretch>
        </p:blipFill>
        <p:spPr>
          <a:xfrm>
            <a:off x="0" y="810417"/>
            <a:ext cx="9144000" cy="4005265"/>
          </a:xfrm>
          <a:prstGeom prst="rect">
            <a:avLst/>
          </a:prstGeom>
        </p:spPr>
      </p:pic>
      <p:sp>
        <p:nvSpPr>
          <p:cNvPr id="5" name="Oval 4">
            <a:extLst>
              <a:ext uri="{FF2B5EF4-FFF2-40B4-BE49-F238E27FC236}">
                <a16:creationId xmlns:a16="http://schemas.microsoft.com/office/drawing/2014/main" xmlns="" id="{B4D585A7-D09E-4172-8E81-B344E76575E4}"/>
              </a:ext>
            </a:extLst>
          </p:cNvPr>
          <p:cNvSpPr/>
          <p:nvPr/>
        </p:nvSpPr>
        <p:spPr>
          <a:xfrm>
            <a:off x="482600" y="3378200"/>
            <a:ext cx="1485900" cy="716643"/>
          </a:xfrm>
          <a:prstGeom prst="ellipse">
            <a:avLst/>
          </a:prstGeom>
          <a:no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xmlns="" id="{16451E62-D867-4B37-AC17-008D7D176626}"/>
              </a:ext>
            </a:extLst>
          </p:cNvPr>
          <p:cNvSpPr>
            <a:spLocks noGrp="1"/>
          </p:cNvSpPr>
          <p:nvPr>
            <p:ph type="sldNum" sz="quarter" idx="12"/>
          </p:nvPr>
        </p:nvSpPr>
        <p:spPr/>
        <p:txBody>
          <a:bodyPr/>
          <a:lstStyle/>
          <a:p>
            <a:fld id="{C5A5B548-1C9A-2E47-9EC6-79C31F408CCC}" type="slidenum">
              <a:rPr lang="en-US" smtClean="0"/>
              <a:pPr/>
              <a:t>4</a:t>
            </a:fld>
            <a:endParaRPr lang="en-US" dirty="0"/>
          </a:p>
        </p:txBody>
      </p:sp>
    </p:spTree>
    <p:extLst>
      <p:ext uri="{BB962C8B-B14F-4D97-AF65-F5344CB8AC3E}">
        <p14:creationId xmlns:p14="http://schemas.microsoft.com/office/powerpoint/2010/main" val="298961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CD25B-A68D-400F-A30E-D82B36E4A23E}"/>
              </a:ext>
            </a:extLst>
          </p:cNvPr>
          <p:cNvSpPr>
            <a:spLocks noGrp="1"/>
          </p:cNvSpPr>
          <p:nvPr>
            <p:ph type="title"/>
          </p:nvPr>
        </p:nvSpPr>
        <p:spPr>
          <a:xfrm>
            <a:off x="160906" y="317886"/>
            <a:ext cx="8464897" cy="628650"/>
          </a:xfrm>
        </p:spPr>
        <p:txBody>
          <a:bodyPr>
            <a:noAutofit/>
          </a:bodyPr>
          <a:lstStyle/>
          <a:p>
            <a:r>
              <a:rPr lang="en-US" sz="3600" dirty="0">
                <a:solidFill>
                  <a:srgbClr val="FF9900"/>
                </a:solidFill>
              </a:rPr>
              <a:t>Arlington Valley</a:t>
            </a:r>
          </a:p>
        </p:txBody>
      </p:sp>
      <p:sp>
        <p:nvSpPr>
          <p:cNvPr id="3" name="Text Placeholder 2">
            <a:extLst>
              <a:ext uri="{FF2B5EF4-FFF2-40B4-BE49-F238E27FC236}">
                <a16:creationId xmlns:a16="http://schemas.microsoft.com/office/drawing/2014/main" xmlns="" id="{07DB0F49-67F2-4E8F-AF2A-65D5CBB45915}"/>
              </a:ext>
            </a:extLst>
          </p:cNvPr>
          <p:cNvSpPr>
            <a:spLocks noGrp="1"/>
          </p:cNvSpPr>
          <p:nvPr>
            <p:ph type="body" sz="half" idx="2"/>
          </p:nvPr>
        </p:nvSpPr>
        <p:spPr>
          <a:xfrm>
            <a:off x="160906" y="2982035"/>
            <a:ext cx="4360946" cy="1678865"/>
          </a:xfrm>
        </p:spPr>
        <p:txBody>
          <a:bodyPr>
            <a:normAutofit/>
          </a:bodyPr>
          <a:lstStyle/>
          <a:p>
            <a:pPr marL="0" indent="0">
              <a:spcBef>
                <a:spcPct val="0"/>
              </a:spcBef>
              <a:spcAft>
                <a:spcPts val="600"/>
              </a:spcAft>
              <a:buSzPct val="100000"/>
              <a:buNone/>
              <a:defRPr/>
            </a:pPr>
            <a:endParaRPr lang="en-CA" sz="1600" b="1" dirty="0">
              <a:solidFill>
                <a:schemeClr val="accent6"/>
              </a:solidFill>
              <a:latin typeface="Helvetica" charset="0"/>
              <a:cs typeface="Helvetica" charset="0"/>
            </a:endParaRPr>
          </a:p>
          <a:p>
            <a:pPr marL="0" indent="0">
              <a:spcBef>
                <a:spcPct val="0"/>
              </a:spcBef>
              <a:spcAft>
                <a:spcPts val="600"/>
              </a:spcAft>
              <a:buSzPct val="100000"/>
              <a:buNone/>
              <a:defRPr/>
            </a:pPr>
            <a:endParaRPr lang="en-CA" sz="1600" b="1" dirty="0">
              <a:solidFill>
                <a:schemeClr val="accent6"/>
              </a:solidFill>
              <a:latin typeface="Helvetica" charset="0"/>
              <a:cs typeface="Helvetica" charset="0"/>
            </a:endParaRPr>
          </a:p>
          <a:p>
            <a:pPr marL="0" indent="0">
              <a:spcBef>
                <a:spcPct val="0"/>
              </a:spcBef>
              <a:spcAft>
                <a:spcPts val="600"/>
              </a:spcAft>
              <a:buSzPct val="100000"/>
              <a:buNone/>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a:spcBef>
                <a:spcPct val="0"/>
              </a:spcBef>
              <a:spcAft>
                <a:spcPts val="600"/>
              </a:spcAft>
              <a:buSzPct val="100000"/>
              <a:defRPr/>
            </a:pPr>
            <a:endParaRPr lang="en-CA" sz="1600" b="1" dirty="0">
              <a:solidFill>
                <a:schemeClr val="accent6"/>
              </a:solidFill>
              <a:latin typeface="Helvetica" charset="0"/>
              <a:cs typeface="Helvetica" charset="0"/>
            </a:endParaRPr>
          </a:p>
          <a:p>
            <a:pPr lvl="1">
              <a:spcBef>
                <a:spcPct val="0"/>
              </a:spcBef>
              <a:spcAft>
                <a:spcPts val="600"/>
              </a:spcAft>
              <a:buSzPct val="100000"/>
              <a:defRPr/>
            </a:pPr>
            <a:endParaRPr lang="en-US" sz="1000" b="1" dirty="0">
              <a:solidFill>
                <a:schemeClr val="accent6"/>
              </a:solidFill>
              <a:latin typeface="Helvetica" charset="0"/>
              <a:cs typeface="Helvetica" charset="0"/>
            </a:endParaRPr>
          </a:p>
        </p:txBody>
      </p:sp>
      <p:pic>
        <p:nvPicPr>
          <p:cNvPr id="6" name="Picture 5">
            <a:extLst>
              <a:ext uri="{FF2B5EF4-FFF2-40B4-BE49-F238E27FC236}">
                <a16:creationId xmlns:a16="http://schemas.microsoft.com/office/drawing/2014/main" xmlns="" id="{B04440E1-00D4-4B4A-9FD4-ED4927723274}"/>
              </a:ext>
            </a:extLst>
          </p:cNvPr>
          <p:cNvPicPr>
            <a:picLocks noChangeAspect="1"/>
          </p:cNvPicPr>
          <p:nvPr/>
        </p:nvPicPr>
        <p:blipFill rotWithShape="1">
          <a:blip r:embed="rId3"/>
          <a:srcRect t="6417" b="5471"/>
          <a:stretch/>
        </p:blipFill>
        <p:spPr>
          <a:xfrm>
            <a:off x="6426124" y="83037"/>
            <a:ext cx="2813126" cy="1210431"/>
          </a:xfrm>
          <a:prstGeom prst="ellipse">
            <a:avLst/>
          </a:prstGeom>
          <a:ln>
            <a:noFill/>
          </a:ln>
          <a:effectLst>
            <a:softEdge rad="112500"/>
          </a:effectLst>
        </p:spPr>
      </p:pic>
      <p:pic>
        <p:nvPicPr>
          <p:cNvPr id="8" name="Picture 7">
            <a:extLst>
              <a:ext uri="{FF2B5EF4-FFF2-40B4-BE49-F238E27FC236}">
                <a16:creationId xmlns:a16="http://schemas.microsoft.com/office/drawing/2014/main" xmlns="" id="{826C3464-6540-4E43-AC9A-9F8F7F96F92D}"/>
              </a:ext>
            </a:extLst>
          </p:cNvPr>
          <p:cNvPicPr>
            <a:picLocks noChangeAspect="1"/>
          </p:cNvPicPr>
          <p:nvPr/>
        </p:nvPicPr>
        <p:blipFill>
          <a:blip r:embed="rId4"/>
          <a:stretch>
            <a:fillRect/>
          </a:stretch>
        </p:blipFill>
        <p:spPr>
          <a:xfrm>
            <a:off x="6838620" y="2520234"/>
            <a:ext cx="2305380" cy="2305380"/>
          </a:xfrm>
          <a:prstGeom prst="ellipse">
            <a:avLst/>
          </a:prstGeom>
          <a:ln>
            <a:noFill/>
          </a:ln>
          <a:effectLst>
            <a:softEdge rad="112500"/>
          </a:effectLst>
        </p:spPr>
      </p:pic>
      <p:sp>
        <p:nvSpPr>
          <p:cNvPr id="4" name="TextBox 3">
            <a:extLst>
              <a:ext uri="{FF2B5EF4-FFF2-40B4-BE49-F238E27FC236}">
                <a16:creationId xmlns:a16="http://schemas.microsoft.com/office/drawing/2014/main" xmlns="" id="{48ECD3AE-DD8E-4CE6-8505-8C910944A89B}"/>
              </a:ext>
            </a:extLst>
          </p:cNvPr>
          <p:cNvSpPr txBox="1"/>
          <p:nvPr/>
        </p:nvSpPr>
        <p:spPr>
          <a:xfrm>
            <a:off x="361950" y="1091675"/>
            <a:ext cx="7321550" cy="3739998"/>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Facility utilizes two natural gas-fired generating turbines to generate power directly</a:t>
            </a:r>
          </a:p>
          <a:p>
            <a:pPr marL="285750" indent="-285750">
              <a:lnSpc>
                <a:spcPct val="150000"/>
              </a:lnSpc>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Each gas turbine has a Heat Recover Steam Generator (HRSG) that produces steam which is used to generate more electricity through a steam turbine generator, dramatically increasing efficiency of the overall design</a:t>
            </a:r>
          </a:p>
          <a:p>
            <a:pPr marL="285750" indent="-285750">
              <a:lnSpc>
                <a:spcPct val="150000"/>
              </a:lnSpc>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Total power production capacity is 580 Megawatts</a:t>
            </a:r>
          </a:p>
          <a:p>
            <a:pPr marL="742950" lvl="1" indent="-285750">
              <a:lnSpc>
                <a:spcPct val="150000"/>
              </a:lnSpc>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That is enough power for nearly half a million homes</a:t>
            </a:r>
          </a:p>
          <a:p>
            <a:pPr marL="285750" indent="-285750">
              <a:lnSpc>
                <a:spcPct val="150000"/>
              </a:lnSpc>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Combined cycle natural gas plants</a:t>
            </a:r>
          </a:p>
          <a:p>
            <a:pPr marL="742950" lvl="1" indent="-285750">
              <a:lnSpc>
                <a:spcPct val="150000"/>
              </a:lnSpc>
              <a:buFont typeface="Wingdings" panose="05000000000000000000" pitchFamily="2" charset="2"/>
              <a:buChar char="v"/>
            </a:pPr>
            <a:r>
              <a:rPr lang="en-US" sz="1600" dirty="0">
                <a:solidFill>
                  <a:schemeClr val="tx2">
                    <a:lumMod val="90000"/>
                    <a:lumOff val="10000"/>
                  </a:schemeClr>
                </a:solidFill>
                <a:latin typeface="Arial" panose="020B0604020202020204" pitchFamily="34" charset="0"/>
                <a:cs typeface="Arial" panose="020B0604020202020204" pitchFamily="34" charset="0"/>
              </a:rPr>
              <a:t>Twice as efficient on an emissions basis (CO2) than conventional simple cycle electric production plants, and even more so than coal</a:t>
            </a:r>
          </a:p>
        </p:txBody>
      </p:sp>
      <p:sp>
        <p:nvSpPr>
          <p:cNvPr id="5" name="Slide Number Placeholder 4">
            <a:extLst>
              <a:ext uri="{FF2B5EF4-FFF2-40B4-BE49-F238E27FC236}">
                <a16:creationId xmlns:a16="http://schemas.microsoft.com/office/drawing/2014/main" xmlns="" id="{79827025-B823-4E3C-A25A-A03AFCD378B8}"/>
              </a:ext>
            </a:extLst>
          </p:cNvPr>
          <p:cNvSpPr>
            <a:spLocks noGrp="1"/>
          </p:cNvSpPr>
          <p:nvPr>
            <p:ph type="sldNum" sz="quarter" idx="12"/>
          </p:nvPr>
        </p:nvSpPr>
        <p:spPr/>
        <p:txBody>
          <a:bodyPr/>
          <a:lstStyle/>
          <a:p>
            <a:fld id="{C5A5B548-1C9A-2E47-9EC6-79C31F408CCC}" type="slidenum">
              <a:rPr lang="en-US" smtClean="0"/>
              <a:pPr/>
              <a:t>5</a:t>
            </a:fld>
            <a:endParaRPr lang="en-US" dirty="0"/>
          </a:p>
        </p:txBody>
      </p:sp>
    </p:spTree>
    <p:extLst>
      <p:ext uri="{BB962C8B-B14F-4D97-AF65-F5344CB8AC3E}">
        <p14:creationId xmlns:p14="http://schemas.microsoft.com/office/powerpoint/2010/main" val="117503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3F1390D6-8CC8-414D-AE12-A9008B8C408B}"/>
              </a:ext>
            </a:extLst>
          </p:cNvPr>
          <p:cNvPicPr>
            <a:picLocks noChangeAspect="1"/>
          </p:cNvPicPr>
          <p:nvPr/>
        </p:nvPicPr>
        <p:blipFill>
          <a:blip r:embed="rId2"/>
          <a:stretch>
            <a:fillRect/>
          </a:stretch>
        </p:blipFill>
        <p:spPr>
          <a:xfrm>
            <a:off x="3317377" y="4438081"/>
            <a:ext cx="879138" cy="304862"/>
          </a:xfrm>
          <a:prstGeom prst="rect">
            <a:avLst/>
          </a:prstGeom>
        </p:spPr>
      </p:pic>
      <p:pic>
        <p:nvPicPr>
          <p:cNvPr id="1026" name="Picture 2" descr="ProtectingBeyond.png">
            <a:extLst>
              <a:ext uri="{FF2B5EF4-FFF2-40B4-BE49-F238E27FC236}">
                <a16:creationId xmlns:a16="http://schemas.microsoft.com/office/drawing/2014/main" xmlns="" id="{B56C3E57-BE06-415B-844B-B5497A60C0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66" b="5316"/>
          <a:stretch/>
        </p:blipFill>
        <p:spPr bwMode="auto">
          <a:xfrm>
            <a:off x="6430144" y="3714785"/>
            <a:ext cx="2585778" cy="10155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AA2FD604-8581-4E53-ABD2-4846EC78A2CD}"/>
              </a:ext>
            </a:extLst>
          </p:cNvPr>
          <p:cNvPicPr>
            <a:picLocks noChangeAspect="1"/>
          </p:cNvPicPr>
          <p:nvPr/>
        </p:nvPicPr>
        <p:blipFill>
          <a:blip r:embed="rId4"/>
          <a:stretch>
            <a:fillRect/>
          </a:stretch>
        </p:blipFill>
        <p:spPr>
          <a:xfrm>
            <a:off x="3238351" y="1506"/>
            <a:ext cx="3007219" cy="893588"/>
          </a:xfrm>
          <a:prstGeom prst="rect">
            <a:avLst/>
          </a:prstGeom>
        </p:spPr>
      </p:pic>
      <p:pic>
        <p:nvPicPr>
          <p:cNvPr id="9" name="Picture 8">
            <a:extLst>
              <a:ext uri="{FF2B5EF4-FFF2-40B4-BE49-F238E27FC236}">
                <a16:creationId xmlns:a16="http://schemas.microsoft.com/office/drawing/2014/main" xmlns="" id="{FB7F07D0-926D-4161-9FA7-5F299BA3FDEA}"/>
              </a:ext>
            </a:extLst>
          </p:cNvPr>
          <p:cNvPicPr>
            <a:picLocks noChangeAspect="1"/>
          </p:cNvPicPr>
          <p:nvPr/>
        </p:nvPicPr>
        <p:blipFill>
          <a:blip r:embed="rId5"/>
          <a:stretch>
            <a:fillRect/>
          </a:stretch>
        </p:blipFill>
        <p:spPr>
          <a:xfrm>
            <a:off x="151379" y="638063"/>
            <a:ext cx="3020642" cy="3867373"/>
          </a:xfrm>
          <a:prstGeom prst="rect">
            <a:avLst/>
          </a:prstGeom>
        </p:spPr>
      </p:pic>
      <p:pic>
        <p:nvPicPr>
          <p:cNvPr id="13" name="Picture 12">
            <a:extLst>
              <a:ext uri="{FF2B5EF4-FFF2-40B4-BE49-F238E27FC236}">
                <a16:creationId xmlns:a16="http://schemas.microsoft.com/office/drawing/2014/main" xmlns="" id="{DBCCE2C8-E20A-4796-827F-972CC79E23A5}"/>
              </a:ext>
            </a:extLst>
          </p:cNvPr>
          <p:cNvPicPr>
            <a:picLocks noChangeAspect="1"/>
          </p:cNvPicPr>
          <p:nvPr/>
        </p:nvPicPr>
        <p:blipFill rotWithShape="1">
          <a:blip r:embed="rId6"/>
          <a:srcRect b="3029"/>
          <a:stretch/>
        </p:blipFill>
        <p:spPr>
          <a:xfrm>
            <a:off x="4595904" y="895094"/>
            <a:ext cx="1992967" cy="2314874"/>
          </a:xfrm>
          <a:prstGeom prst="rect">
            <a:avLst/>
          </a:prstGeom>
        </p:spPr>
      </p:pic>
      <p:pic>
        <p:nvPicPr>
          <p:cNvPr id="19" name="Picture 18">
            <a:extLst>
              <a:ext uri="{FF2B5EF4-FFF2-40B4-BE49-F238E27FC236}">
                <a16:creationId xmlns:a16="http://schemas.microsoft.com/office/drawing/2014/main" xmlns="" id="{F326656A-26C6-436C-942C-96CACE0BCD91}"/>
              </a:ext>
            </a:extLst>
          </p:cNvPr>
          <p:cNvPicPr>
            <a:picLocks noChangeAspect="1"/>
          </p:cNvPicPr>
          <p:nvPr/>
        </p:nvPicPr>
        <p:blipFill rotWithShape="1">
          <a:blip r:embed="rId7"/>
          <a:srcRect t="6013"/>
          <a:stretch/>
        </p:blipFill>
        <p:spPr>
          <a:xfrm>
            <a:off x="7910114" y="1685168"/>
            <a:ext cx="1158810" cy="1187459"/>
          </a:xfrm>
          <a:prstGeom prst="rect">
            <a:avLst/>
          </a:prstGeom>
        </p:spPr>
      </p:pic>
      <p:pic>
        <p:nvPicPr>
          <p:cNvPr id="20" name="Picture 19">
            <a:extLst>
              <a:ext uri="{FF2B5EF4-FFF2-40B4-BE49-F238E27FC236}">
                <a16:creationId xmlns:a16="http://schemas.microsoft.com/office/drawing/2014/main" xmlns="" id="{56C0AA5E-D784-452D-B896-3A36DE691AA7}"/>
              </a:ext>
            </a:extLst>
          </p:cNvPr>
          <p:cNvPicPr>
            <a:picLocks noChangeAspect="1"/>
          </p:cNvPicPr>
          <p:nvPr/>
        </p:nvPicPr>
        <p:blipFill rotWithShape="1">
          <a:blip r:embed="rId8"/>
          <a:srcRect t="4080"/>
          <a:stretch/>
        </p:blipFill>
        <p:spPr>
          <a:xfrm>
            <a:off x="6665823" y="1182378"/>
            <a:ext cx="1158810" cy="2293007"/>
          </a:xfrm>
          <a:prstGeom prst="rect">
            <a:avLst/>
          </a:prstGeom>
        </p:spPr>
      </p:pic>
      <p:pic>
        <p:nvPicPr>
          <p:cNvPr id="21" name="Picture 20">
            <a:extLst>
              <a:ext uri="{FF2B5EF4-FFF2-40B4-BE49-F238E27FC236}">
                <a16:creationId xmlns:a16="http://schemas.microsoft.com/office/drawing/2014/main" xmlns="" id="{3277C4F2-6A81-4E9F-B34F-1919C86D159C}"/>
              </a:ext>
            </a:extLst>
          </p:cNvPr>
          <p:cNvPicPr>
            <a:picLocks noChangeAspect="1"/>
          </p:cNvPicPr>
          <p:nvPr/>
        </p:nvPicPr>
        <p:blipFill>
          <a:blip r:embed="rId9"/>
          <a:stretch>
            <a:fillRect/>
          </a:stretch>
        </p:blipFill>
        <p:spPr>
          <a:xfrm>
            <a:off x="3298327" y="827796"/>
            <a:ext cx="988857" cy="867152"/>
          </a:xfrm>
          <a:prstGeom prst="rect">
            <a:avLst/>
          </a:prstGeom>
        </p:spPr>
      </p:pic>
      <p:pic>
        <p:nvPicPr>
          <p:cNvPr id="22" name="Picture 21">
            <a:extLst>
              <a:ext uri="{FF2B5EF4-FFF2-40B4-BE49-F238E27FC236}">
                <a16:creationId xmlns:a16="http://schemas.microsoft.com/office/drawing/2014/main" xmlns="" id="{C82107FD-AF63-44B9-B212-BC51BEDAE53D}"/>
              </a:ext>
            </a:extLst>
          </p:cNvPr>
          <p:cNvPicPr>
            <a:picLocks noChangeAspect="1"/>
          </p:cNvPicPr>
          <p:nvPr/>
        </p:nvPicPr>
        <p:blipFill rotWithShape="1">
          <a:blip r:embed="rId10"/>
          <a:srcRect b="2631"/>
          <a:stretch/>
        </p:blipFill>
        <p:spPr>
          <a:xfrm>
            <a:off x="3308249" y="1654464"/>
            <a:ext cx="978113" cy="2822135"/>
          </a:xfrm>
          <a:prstGeom prst="rect">
            <a:avLst/>
          </a:prstGeom>
        </p:spPr>
      </p:pic>
      <p:pic>
        <p:nvPicPr>
          <p:cNvPr id="24" name="Picture 23">
            <a:extLst>
              <a:ext uri="{FF2B5EF4-FFF2-40B4-BE49-F238E27FC236}">
                <a16:creationId xmlns:a16="http://schemas.microsoft.com/office/drawing/2014/main" xmlns="" id="{85B1AA5D-6428-4752-9042-2BD57B4896DD}"/>
              </a:ext>
            </a:extLst>
          </p:cNvPr>
          <p:cNvPicPr>
            <a:picLocks noChangeAspect="1"/>
          </p:cNvPicPr>
          <p:nvPr/>
        </p:nvPicPr>
        <p:blipFill>
          <a:blip r:embed="rId11"/>
          <a:stretch>
            <a:fillRect/>
          </a:stretch>
        </p:blipFill>
        <p:spPr>
          <a:xfrm>
            <a:off x="4324550" y="3230142"/>
            <a:ext cx="1692330" cy="372760"/>
          </a:xfrm>
          <a:prstGeom prst="rect">
            <a:avLst/>
          </a:prstGeom>
        </p:spPr>
      </p:pic>
      <p:pic>
        <p:nvPicPr>
          <p:cNvPr id="25" name="Picture 24">
            <a:extLst>
              <a:ext uri="{FF2B5EF4-FFF2-40B4-BE49-F238E27FC236}">
                <a16:creationId xmlns:a16="http://schemas.microsoft.com/office/drawing/2014/main" xmlns="" id="{464488FB-97C6-4E53-B24F-8DFB3E8E6287}"/>
              </a:ext>
            </a:extLst>
          </p:cNvPr>
          <p:cNvPicPr>
            <a:picLocks noChangeAspect="1"/>
          </p:cNvPicPr>
          <p:nvPr/>
        </p:nvPicPr>
        <p:blipFill>
          <a:blip r:embed="rId12"/>
          <a:stretch>
            <a:fillRect/>
          </a:stretch>
        </p:blipFill>
        <p:spPr>
          <a:xfrm>
            <a:off x="4335361" y="3616555"/>
            <a:ext cx="990629" cy="1139595"/>
          </a:xfrm>
          <a:prstGeom prst="rect">
            <a:avLst/>
          </a:prstGeom>
        </p:spPr>
      </p:pic>
      <p:pic>
        <p:nvPicPr>
          <p:cNvPr id="26" name="Picture 25">
            <a:extLst>
              <a:ext uri="{FF2B5EF4-FFF2-40B4-BE49-F238E27FC236}">
                <a16:creationId xmlns:a16="http://schemas.microsoft.com/office/drawing/2014/main" xmlns="" id="{7C2B8E84-CDD3-4905-91F2-4AB6394DBF31}"/>
              </a:ext>
            </a:extLst>
          </p:cNvPr>
          <p:cNvPicPr>
            <a:picLocks noChangeAspect="1"/>
          </p:cNvPicPr>
          <p:nvPr/>
        </p:nvPicPr>
        <p:blipFill>
          <a:blip r:embed="rId13"/>
          <a:stretch>
            <a:fillRect/>
          </a:stretch>
        </p:blipFill>
        <p:spPr>
          <a:xfrm>
            <a:off x="5325990" y="3602902"/>
            <a:ext cx="997916" cy="1225381"/>
          </a:xfrm>
          <a:prstGeom prst="rect">
            <a:avLst/>
          </a:prstGeom>
        </p:spPr>
      </p:pic>
      <p:pic>
        <p:nvPicPr>
          <p:cNvPr id="12" name="Picture 11">
            <a:extLst>
              <a:ext uri="{FF2B5EF4-FFF2-40B4-BE49-F238E27FC236}">
                <a16:creationId xmlns:a16="http://schemas.microsoft.com/office/drawing/2014/main" xmlns="" id="{735A47C0-CD54-421E-A79A-B5EEB7FA43CC}"/>
              </a:ext>
            </a:extLst>
          </p:cNvPr>
          <p:cNvPicPr>
            <a:picLocks noChangeAspect="1"/>
          </p:cNvPicPr>
          <p:nvPr/>
        </p:nvPicPr>
        <p:blipFill rotWithShape="1">
          <a:blip r:embed="rId14"/>
          <a:srcRect l="1670" t="1" r="3875" b="6856"/>
          <a:stretch/>
        </p:blipFill>
        <p:spPr>
          <a:xfrm>
            <a:off x="6311900" y="100212"/>
            <a:ext cx="2778224" cy="912551"/>
          </a:xfrm>
          <a:prstGeom prst="rect">
            <a:avLst/>
          </a:prstGeom>
        </p:spPr>
      </p:pic>
      <p:sp>
        <p:nvSpPr>
          <p:cNvPr id="2" name="Slide Number Placeholder 1">
            <a:extLst>
              <a:ext uri="{FF2B5EF4-FFF2-40B4-BE49-F238E27FC236}">
                <a16:creationId xmlns:a16="http://schemas.microsoft.com/office/drawing/2014/main" xmlns="" id="{D002E1A3-54A6-49FA-8B49-6996BA9E9BCC}"/>
              </a:ext>
            </a:extLst>
          </p:cNvPr>
          <p:cNvSpPr>
            <a:spLocks noGrp="1"/>
          </p:cNvSpPr>
          <p:nvPr>
            <p:ph type="sldNum" sz="quarter" idx="12"/>
          </p:nvPr>
        </p:nvSpPr>
        <p:spPr/>
        <p:txBody>
          <a:bodyPr/>
          <a:lstStyle/>
          <a:p>
            <a:fld id="{C5A5B548-1C9A-2E47-9EC6-79C31F408CCC}" type="slidenum">
              <a:rPr lang="en-US" smtClean="0"/>
              <a:pPr/>
              <a:t>6</a:t>
            </a:fld>
            <a:endParaRPr lang="en-US" dirty="0"/>
          </a:p>
        </p:txBody>
      </p:sp>
    </p:spTree>
    <p:extLst>
      <p:ext uri="{BB962C8B-B14F-4D97-AF65-F5344CB8AC3E}">
        <p14:creationId xmlns:p14="http://schemas.microsoft.com/office/powerpoint/2010/main" val="166997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07D1285-A871-4336-AD34-07DEB9E198BD}"/>
              </a:ext>
            </a:extLst>
          </p:cNvPr>
          <p:cNvSpPr>
            <a:spLocks noGrp="1"/>
          </p:cNvSpPr>
          <p:nvPr>
            <p:ph type="body" sz="half" idx="2"/>
          </p:nvPr>
        </p:nvSpPr>
        <p:spPr>
          <a:xfrm>
            <a:off x="239487" y="1295400"/>
            <a:ext cx="8464898" cy="3572891"/>
          </a:xfrm>
        </p:spPr>
        <p:txBody>
          <a:bodyPr>
            <a:normAutofit lnSpcReduction="10000"/>
          </a:bodyPr>
          <a:lstStyle/>
          <a:p>
            <a:pPr>
              <a:buFont typeface="Wingdings" panose="05000000000000000000" pitchFamily="2" charset="2"/>
              <a:buChar char="v"/>
            </a:pPr>
            <a:r>
              <a:rPr lang="en-US" sz="1600" dirty="0">
                <a:solidFill>
                  <a:schemeClr val="tx2">
                    <a:lumMod val="90000"/>
                    <a:lumOff val="10000"/>
                  </a:schemeClr>
                </a:solidFill>
              </a:rPr>
              <a:t>Arlington Valley Energy Facility has produced and maintains a comprehensive environmental management system and audit program</a:t>
            </a:r>
          </a:p>
          <a:p>
            <a:pPr>
              <a:buFont typeface="Wingdings" panose="05000000000000000000" pitchFamily="2" charset="2"/>
              <a:buChar char="v"/>
            </a:pPr>
            <a:r>
              <a:rPr lang="en-US" sz="1600" dirty="0">
                <a:solidFill>
                  <a:schemeClr val="tx2">
                    <a:lumMod val="90000"/>
                    <a:lumOff val="10000"/>
                  </a:schemeClr>
                </a:solidFill>
              </a:rPr>
              <a:t>Since 2010, there has been an extensive review and update to AVEF environmental policies</a:t>
            </a:r>
          </a:p>
          <a:p>
            <a:pPr>
              <a:buFont typeface="Wingdings" panose="05000000000000000000" pitchFamily="2" charset="2"/>
              <a:buChar char="v"/>
            </a:pPr>
            <a:r>
              <a:rPr lang="en-US" sz="1600" dirty="0">
                <a:solidFill>
                  <a:schemeClr val="tx2">
                    <a:lumMod val="90000"/>
                    <a:lumOff val="10000"/>
                  </a:schemeClr>
                </a:solidFill>
              </a:rPr>
              <a:t>The plant has undergone several third-party environmental program reviews with no significant findings in any case</a:t>
            </a:r>
          </a:p>
          <a:p>
            <a:pPr>
              <a:buFont typeface="Wingdings" panose="05000000000000000000" pitchFamily="2" charset="2"/>
              <a:buChar char="v"/>
            </a:pPr>
            <a:r>
              <a:rPr lang="en-US" sz="1600" dirty="0">
                <a:solidFill>
                  <a:schemeClr val="tx2">
                    <a:lumMod val="90000"/>
                    <a:lumOff val="10000"/>
                  </a:schemeClr>
                </a:solidFill>
              </a:rPr>
              <a:t>AVEF has several posted EH&amp;S policies that are strictly adhered to and advocated by management</a:t>
            </a:r>
          </a:p>
          <a:p>
            <a:pPr>
              <a:buFont typeface="Wingdings" panose="05000000000000000000" pitchFamily="2" charset="2"/>
              <a:buChar char="v"/>
            </a:pPr>
            <a:r>
              <a:rPr lang="en-US" sz="1600" dirty="0">
                <a:solidFill>
                  <a:schemeClr val="tx2">
                    <a:lumMod val="90000"/>
                    <a:lumOff val="10000"/>
                  </a:schemeClr>
                </a:solidFill>
              </a:rPr>
              <a:t>Extensive training processes are in place to ensure that employees and contractors understand the expectations of maintaining an environmentally conscious workplace</a:t>
            </a:r>
          </a:p>
          <a:p>
            <a:pPr>
              <a:buFont typeface="Wingdings" panose="05000000000000000000" pitchFamily="2" charset="2"/>
              <a:buChar char="v"/>
            </a:pPr>
            <a:r>
              <a:rPr lang="en-US" sz="1600" dirty="0">
                <a:solidFill>
                  <a:schemeClr val="tx2">
                    <a:lumMod val="90000"/>
                    <a:lumOff val="10000"/>
                  </a:schemeClr>
                </a:solidFill>
              </a:rPr>
              <a:t>AVEF strives to maintain an open relationship with regulatory agencies and personnel</a:t>
            </a:r>
          </a:p>
          <a:p>
            <a:pPr>
              <a:buFont typeface="Wingdings" panose="05000000000000000000" pitchFamily="2" charset="2"/>
              <a:buChar char="v"/>
            </a:pPr>
            <a:r>
              <a:rPr lang="en-US" sz="1600" b="1" dirty="0">
                <a:solidFill>
                  <a:schemeClr val="tx2">
                    <a:lumMod val="90000"/>
                    <a:lumOff val="10000"/>
                  </a:schemeClr>
                </a:solidFill>
              </a:rPr>
              <a:t>We have had no environmental violations during the past year, and we look forward to continuing that record into the future</a:t>
            </a:r>
          </a:p>
          <a:p>
            <a:pPr>
              <a:buFont typeface="Wingdings" panose="05000000000000000000" pitchFamily="2" charset="2"/>
              <a:buChar char="v"/>
            </a:pPr>
            <a:r>
              <a:rPr lang="en-US" sz="1600" b="1" dirty="0">
                <a:solidFill>
                  <a:schemeClr val="tx2">
                    <a:lumMod val="90000"/>
                    <a:lumOff val="10000"/>
                  </a:schemeClr>
                </a:solidFill>
              </a:rPr>
              <a:t>Updated Title V Air Permit and our Aquifer Protection Permit in 2017 and 2018</a:t>
            </a:r>
          </a:p>
          <a:p>
            <a:pPr>
              <a:buFont typeface="Wingdings" panose="05000000000000000000" pitchFamily="2" charset="2"/>
              <a:buChar char="v"/>
            </a:pPr>
            <a:endParaRPr lang="en-US" dirty="0"/>
          </a:p>
        </p:txBody>
      </p:sp>
      <p:sp>
        <p:nvSpPr>
          <p:cNvPr id="4" name="Title 1">
            <a:extLst>
              <a:ext uri="{FF2B5EF4-FFF2-40B4-BE49-F238E27FC236}">
                <a16:creationId xmlns:a16="http://schemas.microsoft.com/office/drawing/2014/main" xmlns="" id="{050D76CF-291F-464D-8CC5-80D61E6436BE}"/>
              </a:ext>
            </a:extLst>
          </p:cNvPr>
          <p:cNvSpPr>
            <a:spLocks noGrp="1"/>
          </p:cNvSpPr>
          <p:nvPr>
            <p:ph type="title"/>
          </p:nvPr>
        </p:nvSpPr>
        <p:spPr>
          <a:xfrm>
            <a:off x="239486" y="275208"/>
            <a:ext cx="8464897" cy="682735"/>
          </a:xfrm>
        </p:spPr>
        <p:txBody>
          <a:bodyPr>
            <a:normAutofit fontScale="90000"/>
          </a:bodyPr>
          <a:lstStyle/>
          <a:p>
            <a:r>
              <a:rPr lang="en-US" dirty="0">
                <a:solidFill>
                  <a:srgbClr val="FF9900"/>
                </a:solidFill>
              </a:rPr>
              <a:t>Arlington’s Environmental Policies mirror Capital Power’s Focus Areas</a:t>
            </a:r>
          </a:p>
        </p:txBody>
      </p:sp>
      <p:sp>
        <p:nvSpPr>
          <p:cNvPr id="5" name="Slide Number Placeholder 4">
            <a:extLst>
              <a:ext uri="{FF2B5EF4-FFF2-40B4-BE49-F238E27FC236}">
                <a16:creationId xmlns:a16="http://schemas.microsoft.com/office/drawing/2014/main" xmlns="" id="{E10C5284-1AFD-4364-8B1B-7E5A0444610A}"/>
              </a:ext>
            </a:extLst>
          </p:cNvPr>
          <p:cNvSpPr>
            <a:spLocks noGrp="1"/>
          </p:cNvSpPr>
          <p:nvPr>
            <p:ph type="sldNum" sz="quarter" idx="12"/>
          </p:nvPr>
        </p:nvSpPr>
        <p:spPr/>
        <p:txBody>
          <a:bodyPr/>
          <a:lstStyle/>
          <a:p>
            <a:fld id="{C5A5B548-1C9A-2E47-9EC6-79C31F408CCC}" type="slidenum">
              <a:rPr lang="en-US" smtClean="0"/>
              <a:pPr/>
              <a:t>7</a:t>
            </a:fld>
            <a:endParaRPr lang="en-US" dirty="0"/>
          </a:p>
        </p:txBody>
      </p:sp>
    </p:spTree>
    <p:extLst>
      <p:ext uri="{BB962C8B-B14F-4D97-AF65-F5344CB8AC3E}">
        <p14:creationId xmlns:p14="http://schemas.microsoft.com/office/powerpoint/2010/main" val="339806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BB7214-3B85-4985-8A8F-C7E0BD12F605}"/>
              </a:ext>
            </a:extLst>
          </p:cNvPr>
          <p:cNvSpPr>
            <a:spLocks noGrp="1"/>
          </p:cNvSpPr>
          <p:nvPr>
            <p:ph type="title"/>
          </p:nvPr>
        </p:nvSpPr>
        <p:spPr>
          <a:xfrm>
            <a:off x="239486" y="336550"/>
            <a:ext cx="8464897" cy="621393"/>
          </a:xfrm>
        </p:spPr>
        <p:txBody>
          <a:bodyPr/>
          <a:lstStyle/>
          <a:p>
            <a:r>
              <a:rPr lang="en-US" dirty="0">
                <a:solidFill>
                  <a:srgbClr val="FF9900"/>
                </a:solidFill>
              </a:rPr>
              <a:t>Capital Power &amp; Global Reporting Initiative (GRI)</a:t>
            </a:r>
          </a:p>
        </p:txBody>
      </p:sp>
      <p:sp>
        <p:nvSpPr>
          <p:cNvPr id="5" name="TextBox 4">
            <a:extLst>
              <a:ext uri="{FF2B5EF4-FFF2-40B4-BE49-F238E27FC236}">
                <a16:creationId xmlns:a16="http://schemas.microsoft.com/office/drawing/2014/main" xmlns="" id="{86801014-5657-418C-84F2-B7FEF248BB70}"/>
              </a:ext>
            </a:extLst>
          </p:cNvPr>
          <p:cNvSpPr txBox="1"/>
          <p:nvPr/>
        </p:nvSpPr>
        <p:spPr>
          <a:xfrm>
            <a:off x="298450" y="935335"/>
            <a:ext cx="8712642" cy="923330"/>
          </a:xfrm>
          <a:prstGeom prst="rect">
            <a:avLst/>
          </a:prstGeom>
          <a:noFill/>
        </p:spPr>
        <p:txBody>
          <a:bodyPr wrap="none" rtlCol="0">
            <a:spAutoFit/>
          </a:bodyPr>
          <a:lstStyle/>
          <a:p>
            <a:r>
              <a:rPr lang="en-US" dirty="0">
                <a:solidFill>
                  <a:schemeClr val="tx2">
                    <a:lumMod val="90000"/>
                    <a:lumOff val="10000"/>
                  </a:schemeClr>
                </a:solidFill>
              </a:rPr>
              <a:t>Capital Power is a publicly traded company that submits a Corporate Sustainability</a:t>
            </a:r>
          </a:p>
          <a:p>
            <a:r>
              <a:rPr lang="en-US" dirty="0">
                <a:solidFill>
                  <a:schemeClr val="tx2">
                    <a:lumMod val="90000"/>
                    <a:lumOff val="10000"/>
                  </a:schemeClr>
                </a:solidFill>
              </a:rPr>
              <a:t>Report which follows guidelines defined the Global Reporting Initiative (GRI 3.1)</a:t>
            </a:r>
          </a:p>
          <a:p>
            <a:endParaRPr lang="en-US" dirty="0"/>
          </a:p>
        </p:txBody>
      </p:sp>
      <p:pic>
        <p:nvPicPr>
          <p:cNvPr id="7" name="Picture 6">
            <a:extLst>
              <a:ext uri="{FF2B5EF4-FFF2-40B4-BE49-F238E27FC236}">
                <a16:creationId xmlns:a16="http://schemas.microsoft.com/office/drawing/2014/main" xmlns="" id="{8255E7FF-A69D-499A-974E-F598CD1F3CDF}"/>
              </a:ext>
            </a:extLst>
          </p:cNvPr>
          <p:cNvPicPr>
            <a:picLocks noChangeAspect="1"/>
          </p:cNvPicPr>
          <p:nvPr/>
        </p:nvPicPr>
        <p:blipFill>
          <a:blip r:embed="rId2"/>
          <a:stretch>
            <a:fillRect/>
          </a:stretch>
        </p:blipFill>
        <p:spPr>
          <a:xfrm>
            <a:off x="206576" y="1553327"/>
            <a:ext cx="4742891" cy="3253623"/>
          </a:xfrm>
          <a:prstGeom prst="rect">
            <a:avLst/>
          </a:prstGeom>
        </p:spPr>
      </p:pic>
      <p:sp>
        <p:nvSpPr>
          <p:cNvPr id="2" name="TextBox 1">
            <a:extLst>
              <a:ext uri="{FF2B5EF4-FFF2-40B4-BE49-F238E27FC236}">
                <a16:creationId xmlns:a16="http://schemas.microsoft.com/office/drawing/2014/main" xmlns="" id="{954F8DAE-44FD-40BD-B6B4-C205A8C8DADF}"/>
              </a:ext>
            </a:extLst>
          </p:cNvPr>
          <p:cNvSpPr txBox="1"/>
          <p:nvPr/>
        </p:nvSpPr>
        <p:spPr>
          <a:xfrm>
            <a:off x="5020570" y="1858665"/>
            <a:ext cx="4049486" cy="2585323"/>
          </a:xfrm>
          <a:prstGeom prst="rect">
            <a:avLst/>
          </a:prstGeom>
          <a:noFill/>
        </p:spPr>
        <p:txBody>
          <a:bodyPr wrap="square" rtlCol="0">
            <a:spAutoFit/>
          </a:bodyPr>
          <a:lstStyle/>
          <a:p>
            <a:r>
              <a:rPr lang="en-US" dirty="0">
                <a:solidFill>
                  <a:schemeClr val="tx2">
                    <a:lumMod val="90000"/>
                    <a:lumOff val="10000"/>
                  </a:schemeClr>
                </a:solidFill>
              </a:rPr>
              <a:t>Arlington’s Environmental Statistics will be rolled into this annual report. Capital Power has a unique leading edge Key Performance Indicator Program that affects all personnel at Capital Power. Every employee at Capital Power from the CEO to the mail clerk participates in these initiatives and programs.</a:t>
            </a:r>
          </a:p>
        </p:txBody>
      </p:sp>
      <p:sp>
        <p:nvSpPr>
          <p:cNvPr id="3" name="Slide Number Placeholder 2">
            <a:extLst>
              <a:ext uri="{FF2B5EF4-FFF2-40B4-BE49-F238E27FC236}">
                <a16:creationId xmlns:a16="http://schemas.microsoft.com/office/drawing/2014/main" xmlns="" id="{6FC23DF0-4BCA-4B37-8F5C-12E505DDCB98}"/>
              </a:ext>
            </a:extLst>
          </p:cNvPr>
          <p:cNvSpPr>
            <a:spLocks noGrp="1"/>
          </p:cNvSpPr>
          <p:nvPr>
            <p:ph type="sldNum" sz="quarter" idx="12"/>
          </p:nvPr>
        </p:nvSpPr>
        <p:spPr/>
        <p:txBody>
          <a:bodyPr/>
          <a:lstStyle/>
          <a:p>
            <a:fld id="{C5A5B548-1C9A-2E47-9EC6-79C31F408CCC}" type="slidenum">
              <a:rPr lang="en-US" smtClean="0"/>
              <a:pPr/>
              <a:t>8</a:t>
            </a:fld>
            <a:endParaRPr lang="en-US" dirty="0"/>
          </a:p>
        </p:txBody>
      </p:sp>
    </p:spTree>
    <p:extLst>
      <p:ext uri="{BB962C8B-B14F-4D97-AF65-F5344CB8AC3E}">
        <p14:creationId xmlns:p14="http://schemas.microsoft.com/office/powerpoint/2010/main" val="40271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4AA1206-A818-42B7-A720-B6150849EDD4}"/>
              </a:ext>
            </a:extLst>
          </p:cNvPr>
          <p:cNvSpPr>
            <a:spLocks noGrp="1"/>
          </p:cNvSpPr>
          <p:nvPr>
            <p:ph type="title"/>
          </p:nvPr>
        </p:nvSpPr>
        <p:spPr>
          <a:xfrm>
            <a:off x="173568" y="282128"/>
            <a:ext cx="8738204" cy="603849"/>
          </a:xfrm>
        </p:spPr>
        <p:txBody>
          <a:bodyPr/>
          <a:lstStyle/>
          <a:p>
            <a:r>
              <a:rPr lang="en-US" dirty="0">
                <a:solidFill>
                  <a:srgbClr val="FF9900"/>
                </a:solidFill>
              </a:rPr>
              <a:t>Arlington’s Conservation &amp; Pollution Prevention</a:t>
            </a:r>
          </a:p>
        </p:txBody>
      </p:sp>
      <p:sp>
        <p:nvSpPr>
          <p:cNvPr id="6" name="Rectangle 5">
            <a:extLst>
              <a:ext uri="{FF2B5EF4-FFF2-40B4-BE49-F238E27FC236}">
                <a16:creationId xmlns:a16="http://schemas.microsoft.com/office/drawing/2014/main" xmlns="" id="{98B610F2-E66C-470A-9622-5DE916959062}"/>
              </a:ext>
            </a:extLst>
          </p:cNvPr>
          <p:cNvSpPr/>
          <p:nvPr/>
        </p:nvSpPr>
        <p:spPr>
          <a:xfrm>
            <a:off x="173567" y="1002089"/>
            <a:ext cx="8796866" cy="3416320"/>
          </a:xfrm>
          <a:prstGeom prst="rect">
            <a:avLst/>
          </a:prstGeom>
        </p:spPr>
        <p:txBody>
          <a:bodyPr wrap="square">
            <a:spAutoFit/>
          </a:bodyPr>
          <a:lstStyle/>
          <a:p>
            <a:pPr marL="285750" indent="-285750">
              <a:buFont typeface="Wingdings" panose="05000000000000000000" pitchFamily="2" charset="2"/>
              <a:buChar char="v"/>
            </a:pPr>
            <a:r>
              <a:rPr lang="en-US" dirty="0">
                <a:solidFill>
                  <a:schemeClr val="tx2">
                    <a:lumMod val="90000"/>
                    <a:lumOff val="10000"/>
                  </a:schemeClr>
                </a:solidFill>
              </a:rPr>
              <a:t>Arlington Valley Energy Facility was designed and built to minimize water use and discharges to the environment</a:t>
            </a:r>
          </a:p>
          <a:p>
            <a:pPr marL="285750" indent="-285750">
              <a:buFont typeface="Wingdings" panose="05000000000000000000" pitchFamily="2" charset="2"/>
              <a:buChar char="v"/>
            </a:pPr>
            <a:r>
              <a:rPr lang="en-US" dirty="0">
                <a:solidFill>
                  <a:schemeClr val="tx2">
                    <a:lumMod val="90000"/>
                    <a:lumOff val="10000"/>
                  </a:schemeClr>
                </a:solidFill>
              </a:rPr>
              <a:t>Trip Reduction of the gas turbines minimizes the higher emissions experienced during shutdown and start up.</a:t>
            </a:r>
          </a:p>
          <a:p>
            <a:pPr marL="285750" indent="-285750">
              <a:buFont typeface="Wingdings" panose="05000000000000000000" pitchFamily="2" charset="2"/>
              <a:buChar char="v"/>
            </a:pPr>
            <a:r>
              <a:rPr lang="en-US" dirty="0">
                <a:solidFill>
                  <a:schemeClr val="tx2">
                    <a:lumMod val="90000"/>
                    <a:lumOff val="10000"/>
                  </a:schemeClr>
                </a:solidFill>
              </a:rPr>
              <a:t>The plant processes have been optimized to reduce waste of all types, and the site is a conditionally exempt small quantity generator (CESQG) of hazardous waste</a:t>
            </a:r>
          </a:p>
          <a:p>
            <a:pPr marL="285750" indent="-285750">
              <a:buFont typeface="Wingdings" panose="05000000000000000000" pitchFamily="2" charset="2"/>
              <a:buChar char="v"/>
            </a:pPr>
            <a:r>
              <a:rPr lang="en-US" dirty="0">
                <a:solidFill>
                  <a:schemeClr val="tx2">
                    <a:lumMod val="90000"/>
                    <a:lumOff val="10000"/>
                  </a:schemeClr>
                </a:solidFill>
              </a:rPr>
              <a:t>Despite being an electricity generator, the plant is always looking for best practices in the use and conservation of electricity</a:t>
            </a:r>
          </a:p>
          <a:p>
            <a:pPr marL="285750" indent="-285750">
              <a:buFont typeface="Wingdings" panose="05000000000000000000" pitchFamily="2" charset="2"/>
              <a:buChar char="v"/>
            </a:pPr>
            <a:r>
              <a:rPr lang="en-US" dirty="0">
                <a:solidFill>
                  <a:schemeClr val="tx2">
                    <a:lumMod val="90000"/>
                    <a:lumOff val="10000"/>
                  </a:schemeClr>
                </a:solidFill>
              </a:rPr>
              <a:t>Arlington Valley Energy Facility has restored a vast amount of former agricultural land, and has created and maintains a wetland area for the support of migratory water fowl in the Hassayampa River basin</a:t>
            </a:r>
          </a:p>
        </p:txBody>
      </p:sp>
      <p:sp>
        <p:nvSpPr>
          <p:cNvPr id="7" name="Slide Number Placeholder 6">
            <a:extLst>
              <a:ext uri="{FF2B5EF4-FFF2-40B4-BE49-F238E27FC236}">
                <a16:creationId xmlns:a16="http://schemas.microsoft.com/office/drawing/2014/main" xmlns="" id="{574E22C1-B09C-4B4A-820A-CE016CCB9284}"/>
              </a:ext>
            </a:extLst>
          </p:cNvPr>
          <p:cNvSpPr>
            <a:spLocks noGrp="1"/>
          </p:cNvSpPr>
          <p:nvPr>
            <p:ph type="sldNum" sz="quarter" idx="12"/>
          </p:nvPr>
        </p:nvSpPr>
        <p:spPr/>
        <p:txBody>
          <a:bodyPr/>
          <a:lstStyle/>
          <a:p>
            <a:fld id="{C5A5B548-1C9A-2E47-9EC6-79C31F408CCC}" type="slidenum">
              <a:rPr lang="en-US" smtClean="0"/>
              <a:pPr/>
              <a:t>9</a:t>
            </a:fld>
            <a:endParaRPr lang="en-US" dirty="0"/>
          </a:p>
        </p:txBody>
      </p:sp>
    </p:spTree>
    <p:extLst>
      <p:ext uri="{BB962C8B-B14F-4D97-AF65-F5344CB8AC3E}">
        <p14:creationId xmlns:p14="http://schemas.microsoft.com/office/powerpoint/2010/main" val="2348215921"/>
      </p:ext>
    </p:extLst>
  </p:cSld>
  <p:clrMapOvr>
    <a:masterClrMapping/>
  </p:clrMapOvr>
</p:sld>
</file>

<file path=ppt/theme/theme1.xml><?xml version="1.0" encoding="utf-8"?>
<a:theme xmlns:a="http://schemas.openxmlformats.org/drawingml/2006/main" name="Office Theme">
  <a:themeElements>
    <a:clrScheme name="Custom 6">
      <a:dk1>
        <a:srgbClr val="2D3D48"/>
      </a:dk1>
      <a:lt1>
        <a:srgbClr val="FFFFFF"/>
      </a:lt1>
      <a:dk2>
        <a:srgbClr val="002437"/>
      </a:dk2>
      <a:lt2>
        <a:srgbClr val="EEECE1"/>
      </a:lt2>
      <a:accent1>
        <a:srgbClr val="25BCD6"/>
      </a:accent1>
      <a:accent2>
        <a:srgbClr val="E58E1A"/>
      </a:accent2>
      <a:accent3>
        <a:srgbClr val="C3B600"/>
      </a:accent3>
      <a:accent4>
        <a:srgbClr val="A1A0A3"/>
      </a:accent4>
      <a:accent5>
        <a:srgbClr val="930041"/>
      </a:accent5>
      <a:accent6>
        <a:srgbClr val="00698E"/>
      </a:accent6>
      <a:hlink>
        <a:srgbClr val="1BB0FF"/>
      </a:hlink>
      <a:folHlink>
        <a:srgbClr val="004760"/>
      </a:folHlink>
    </a:clrScheme>
    <a:fontScheme name="CapitalPower">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E872FF89-44DA-4132-A79D-A2F4D3FAC6B7}" vid="{06229C37-4198-4639-A129-5C2FAFF9BC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Date xmlns="cdd776a4-c0cf-42ae-bfe3-043cf918ec96" xsi:nil="true"/>
    <Year xmlns="cdd776a4-c0cf-42ae-bfe3-043cf918ec96">2019</Yea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BB8C06F4EFE44B8BC69A4207ACBC75" ma:contentTypeVersion="7" ma:contentTypeDescription="Create a new document." ma:contentTypeScope="" ma:versionID="3b979773a23de2be2cd6d22a4b419e5d">
  <xsd:schema xmlns:xsd="http://www.w3.org/2001/XMLSchema" xmlns:xs="http://www.w3.org/2001/XMLSchema" xmlns:p="http://schemas.microsoft.com/office/2006/metadata/properties" xmlns:ns2="cdd776a4-c0cf-42ae-bfe3-043cf918ec96" targetNamespace="http://schemas.microsoft.com/office/2006/metadata/properties" ma:root="true" ma:fieldsID="9eb7c9a332cf2897062a28ec85373af5" ns2:_="">
    <xsd:import namespace="cdd776a4-c0cf-42ae-bfe3-043cf918ec96"/>
    <xsd:element name="properties">
      <xsd:complexType>
        <xsd:sequence>
          <xsd:element name="documentManagement">
            <xsd:complexType>
              <xsd:all>
                <xsd:element ref="ns2:Document_x0020_Dat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776a4-c0cf-42ae-bfe3-043cf918ec96"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Year" ma:index="3" nillable="true" ma:displayName="Year" ma:default="2018" ma:format="Dropdown" ma:internalName="Year" ma:readOnly="false">
      <xsd:simpleType>
        <xsd:restriction base="dms:Choice">
          <xsd:enumeration value="2017"/>
          <xsd:enumeration value="2018"/>
          <xsd:enumeration value="2019"/>
          <xsd:enumeration value="2020"/>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C462E-5E44-417A-A439-AA9C40009C3C}">
  <ds:schemaRefs>
    <ds:schemaRef ds:uri="http://schemas.microsoft.com/sharepoint/v3/contenttype/forms"/>
  </ds:schemaRefs>
</ds:datastoreItem>
</file>

<file path=customXml/itemProps2.xml><?xml version="1.0" encoding="utf-8"?>
<ds:datastoreItem xmlns:ds="http://schemas.openxmlformats.org/officeDocument/2006/customXml" ds:itemID="{8013E6C4-802B-45D5-9973-EA79FADF3D6A}">
  <ds:schemaRefs>
    <ds:schemaRef ds:uri="http://purl.org/dc/elements/1.1/"/>
    <ds:schemaRef ds:uri="http://schemas.microsoft.com/office/2006/metadata/properties"/>
    <ds:schemaRef ds:uri="cdd776a4-c0cf-42ae-bfe3-043cf918ec9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8094C75-3998-45F3-92BD-DF45FC6DBC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776a4-c0cf-42ae-bfe3-043cf918ec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Master</Template>
  <TotalTime>13236</TotalTime>
  <Words>2162</Words>
  <Application>Microsoft Office PowerPoint</Application>
  <PresentationFormat>On-screen Show (16:9)</PresentationFormat>
  <Paragraphs>148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Capital Power History</vt:lpstr>
      <vt:lpstr> Capital Power Footprint </vt:lpstr>
      <vt:lpstr>Capital Power’s Future includes Growth for Arizona</vt:lpstr>
      <vt:lpstr>Arlington Valley</vt:lpstr>
      <vt:lpstr>PowerPoint Presentation</vt:lpstr>
      <vt:lpstr>Arlington’s Environmental Policies mirror Capital Power’s Focus Areas</vt:lpstr>
      <vt:lpstr>Capital Power &amp; Global Reporting Initiative (GRI)</vt:lpstr>
      <vt:lpstr>Arlington’s Conservation &amp; Pollution Prevention</vt:lpstr>
      <vt:lpstr>Arlington’s Agricultural Land Reclamation</vt:lpstr>
      <vt:lpstr>Capital Power’s Environment</vt:lpstr>
      <vt:lpstr>Arlington’s Annual Recycle and Waste Reduction</vt:lpstr>
      <vt:lpstr>Arlington’s Water Conservation Efforts</vt:lpstr>
      <vt:lpstr>Arlington’s KMX Project Trial</vt:lpstr>
      <vt:lpstr>Arlington’s Renewable Energy Support</vt:lpstr>
      <vt:lpstr>Arlington’s Education and mentoring</vt:lpstr>
      <vt:lpstr>Internships &amp; The Future</vt:lpstr>
      <vt:lpstr>Arlington Valley is a Good Neighbor</vt:lpstr>
      <vt:lpstr>Capital Power is a good neighbor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Tracey Crone</dc:creator>
  <cp:lastModifiedBy>jimth</cp:lastModifiedBy>
  <cp:revision>301</cp:revision>
  <cp:lastPrinted>2019-01-29T18:12:19Z</cp:lastPrinted>
  <dcterms:created xsi:type="dcterms:W3CDTF">2018-02-20T22:38:41Z</dcterms:created>
  <dcterms:modified xsi:type="dcterms:W3CDTF">2019-02-12T18:01:04Z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0x010100D3BB8C06F4EFE44B8BC69A4207ACBC75</vt:lpwstr>
  </property>
</Properties>
</file>